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</p:sldMasterIdLst>
  <p:notesMasterIdLst>
    <p:notesMasterId r:id="rId33"/>
  </p:notesMasterIdLst>
  <p:sldIdLst>
    <p:sldId id="672" r:id="rId3"/>
    <p:sldId id="696" r:id="rId4"/>
    <p:sldId id="699" r:id="rId5"/>
    <p:sldId id="569" r:id="rId6"/>
    <p:sldId id="704" r:id="rId7"/>
    <p:sldId id="703" r:id="rId8"/>
    <p:sldId id="676" r:id="rId9"/>
    <p:sldId id="706" r:id="rId10"/>
    <p:sldId id="707" r:id="rId11"/>
    <p:sldId id="651" r:id="rId12"/>
    <p:sldId id="701" r:id="rId13"/>
    <p:sldId id="708" r:id="rId14"/>
    <p:sldId id="709" r:id="rId15"/>
    <p:sldId id="700" r:id="rId16"/>
    <p:sldId id="574" r:id="rId17"/>
    <p:sldId id="710" r:id="rId18"/>
    <p:sldId id="711" r:id="rId19"/>
    <p:sldId id="653" r:id="rId20"/>
    <p:sldId id="590" r:id="rId21"/>
    <p:sldId id="712" r:id="rId22"/>
    <p:sldId id="713" r:id="rId23"/>
    <p:sldId id="714" r:id="rId24"/>
    <p:sldId id="715" r:id="rId25"/>
    <p:sldId id="716" r:id="rId26"/>
    <p:sldId id="718" r:id="rId27"/>
    <p:sldId id="719" r:id="rId28"/>
    <p:sldId id="654" r:id="rId29"/>
    <p:sldId id="656" r:id="rId30"/>
    <p:sldId id="705" r:id="rId31"/>
    <p:sldId id="698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569"/>
            <p14:sldId id="704"/>
            <p14:sldId id="703"/>
            <p14:sldId id="676"/>
            <p14:sldId id="706"/>
            <p14:sldId id="707"/>
            <p14:sldId id="651"/>
            <p14:sldId id="701"/>
            <p14:sldId id="708"/>
            <p14:sldId id="709"/>
            <p14:sldId id="700"/>
            <p14:sldId id="574"/>
            <p14:sldId id="710"/>
            <p14:sldId id="711"/>
            <p14:sldId id="653"/>
            <p14:sldId id="590"/>
            <p14:sldId id="712"/>
            <p14:sldId id="713"/>
            <p14:sldId id="714"/>
            <p14:sldId id="715"/>
            <p14:sldId id="716"/>
            <p14:sldId id="718"/>
            <p14:sldId id="719"/>
            <p14:sldId id="654"/>
            <p14:sldId id="656"/>
            <p14:sldId id="705"/>
            <p14:sldId id="698"/>
          </p14:sldIdLst>
        </p14:section>
        <p14:section name="附录-素材" id="{3050140B-5B37-47BE-8423-F6A0577ED44C}">
          <p14:sldIdLst/>
        </p14:section>
        <p14:section name="使用规范" id="{47918508-6F2A-4DC8-ACB3-0B9712E4E205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CFB"/>
    <a:srgbClr val="6666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3621" autoAdjust="0"/>
  </p:normalViewPr>
  <p:slideViewPr>
    <p:cSldViewPr snapToGrid="0">
      <p:cViewPr varScale="1">
        <p:scale>
          <a:sx n="73" d="100"/>
          <a:sy n="73" d="100"/>
        </p:scale>
        <p:origin x="107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tags" Target="tags/tag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2020/5/22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凸优化也叫最优化，他是一种数学优化理论，我们可以利用凸优化的理论帮我们去分析、建模和解决实际生活中的一些问题。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2144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788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凸的不等式和线性的等式约束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955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556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869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对于许多的一般的凸问题，</a:t>
            </a:r>
            <a:r>
              <a:rPr lang="en-US" altLang="zh-CN" dirty="0" smtClean="0"/>
              <a:t>slater</a:t>
            </a:r>
            <a:r>
              <a:rPr lang="zh-CN" altLang="en-US" dirty="0" smtClean="0"/>
              <a:t>条件都是满足的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39027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78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853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7668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2416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7777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凸优化理论可以应用到很多学科领域，大量涉及决策</a:t>
            </a:r>
            <a:r>
              <a:rPr lang="en-US" altLang="zh-CN" dirty="0" smtClean="0"/>
              <a:t>(</a:t>
            </a:r>
            <a:r>
              <a:rPr lang="zh-CN" altLang="en-US" dirty="0" smtClean="0"/>
              <a:t>或系统设计、分析与操作</a:t>
            </a:r>
            <a:r>
              <a:rPr lang="en-US" altLang="zh-CN" dirty="0" smtClean="0"/>
              <a:t>)</a:t>
            </a:r>
            <a:r>
              <a:rPr lang="zh-CN" altLang="en-US" dirty="0" smtClean="0"/>
              <a:t>的实际问题可以表示成数学优化问题，或者数学优化问题的变化形式如多目标优化问题。事实上，数学优化已经成为很多领域的重要工具，它被广泛地应用于工程、电路自动设计、自动控制系统以及土木、化工、机械、航空工程中出现的最优设计问题。此外，网络设计和操作，金融，供应链管理，调度等很多领域的问题都需要用到优化。反映这类应用的列表还在稳定地扩展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9746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凸优化理论真的很美，在没认识到庐山真面目之前，她给人的感受却恰恰是个“冰山美人”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08481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0983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27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0502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408218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106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5" Type="http://schemas.openxmlformats.org/officeDocument/2006/relationships/image" Target="../media/image63.png"/><Relationship Id="rId4" Type="http://schemas.openxmlformats.org/officeDocument/2006/relationships/image" Target="../media/image64.png"/><Relationship Id="rId9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5.png"/><Relationship Id="rId9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2.png"/><Relationship Id="rId4" Type="http://schemas.openxmlformats.org/officeDocument/2006/relationships/image" Target="../media/image860.png"/><Relationship Id="rId9" Type="http://schemas.openxmlformats.org/officeDocument/2006/relationships/image" Target="../media/image8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96.png"/><Relationship Id="rId10" Type="http://schemas.openxmlformats.org/officeDocument/2006/relationships/image" Target="../media/image98.png"/><Relationship Id="rId4" Type="http://schemas.openxmlformats.org/officeDocument/2006/relationships/image" Target="../media/image95.png"/><Relationship Id="rId9" Type="http://schemas.openxmlformats.org/officeDocument/2006/relationships/image" Target="../media/image9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2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0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6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av40868517/?redirectFrom=h5" TargetMode="External"/><Relationship Id="rId2" Type="http://schemas.openxmlformats.org/officeDocument/2006/relationships/hyperlink" Target="https://ocw.mit.edu/courses/mathematics/18-06sc-linear-algebra-fall-2011/resource-index/" TargetMode="Externa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67502" y="2749690"/>
            <a:ext cx="7219197" cy="878840"/>
          </a:xfrm>
        </p:spPr>
        <p:txBody>
          <a:bodyPr/>
          <a:lstStyle/>
          <a:p>
            <a:r>
              <a:rPr lang="en-US" altLang="zh-CN" sz="4400" dirty="0" smtClean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Convex Optimization</a:t>
            </a:r>
            <a:endParaRPr lang="zh-CN" altLang="en-US" sz="4400" dirty="0"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凸优化基础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E495C46-3122-421B-BD62-A5967839D277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报告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人：</a:t>
            </a: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吴碧伟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CF4D25-AE73-4725-9D1A-AA34C160088E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Arial"/>
                <a:cs typeface="+mn-ea"/>
              </a:rPr>
              <a:t>报告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lang="en-US" altLang="zh-CN" sz="2000" dirty="0" smtClean="0">
                <a:solidFill>
                  <a:schemeClr val="accent1"/>
                </a:solidFill>
                <a:latin typeface="Arial"/>
                <a:cs typeface="+mn-ea"/>
              </a:rPr>
              <a:t>2020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/05/22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凸函数的概念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0661D0-2F73-4778-9ECF-C88D4543809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>
                <a:cs typeface="+mn-ea"/>
              </a:rPr>
              <a:t>Convex functions</a:t>
            </a:r>
            <a:endParaRPr lang="en-US" altLang="zh-CN" dirty="0">
              <a:cs typeface="+mn-ea"/>
            </a:endParaRP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凸函数（</a:t>
            </a:r>
            <a:r>
              <a:rPr lang="en-US" altLang="zh-CN" dirty="0">
                <a:cs typeface="+mn-ea"/>
              </a:rPr>
              <a:t>Convex F</a:t>
            </a:r>
            <a:r>
              <a:rPr lang="en-US" altLang="zh-CN" dirty="0" smtClean="0">
                <a:cs typeface="+mn-ea"/>
              </a:rPr>
              <a:t>unctions</a:t>
            </a:r>
            <a:r>
              <a:rPr lang="zh-CN" altLang="en-US" dirty="0" smtClean="0">
                <a:ea typeface="+mn-ea"/>
                <a:cs typeface="+mn-ea"/>
              </a:rPr>
              <a:t>）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B2CBA7-79F2-4747-B300-63E1B8A3C1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103706-7C96-4B07-AC0B-BC29B4855B0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0621" y="2549512"/>
            <a:ext cx="3389368" cy="16448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/>
              <p:cNvSpPr txBox="1"/>
              <p:nvPr/>
            </p:nvSpPr>
            <p:spPr>
              <a:xfrm>
                <a:off x="1216933" y="1156684"/>
                <a:ext cx="952583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若函数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 smtClean="0"/>
                  <a:t> 是凸函数，则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𝒅𝒐𝒎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是凸集，且对于任意的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𝒅𝒐𝒎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，和任意的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≤1，</m:t>
                    </m:r>
                  </m:oMath>
                </a14:m>
                <a:r>
                  <a:rPr lang="zh-CN" altLang="en-US" dirty="0" smtClean="0"/>
                  <a:t>有：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6" name="文本框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33" y="1156684"/>
                <a:ext cx="9525837" cy="646331"/>
              </a:xfrm>
              <a:prstGeom prst="rect">
                <a:avLst/>
              </a:prstGeom>
              <a:blipFill>
                <a:blip r:embed="rId4"/>
                <a:stretch>
                  <a:fillRect l="-448"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44110" y="1803015"/>
            <a:ext cx="4471481" cy="53157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文本框 37"/>
              <p:cNvSpPr txBox="1"/>
              <p:nvPr/>
            </p:nvSpPr>
            <p:spPr>
              <a:xfrm>
                <a:off x="1216934" y="2717174"/>
                <a:ext cx="6058074" cy="9469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对于上面的不等式，当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 smtClean="0"/>
                  <a:t>，且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&lt;1</m:t>
                    </m:r>
                  </m:oMath>
                </a14:m>
                <a:r>
                  <a:rPr lang="zh-CN" altLang="en-US" dirty="0" smtClean="0"/>
                  <a:t>时，若不等式严格成立（即不存在等于的情况），则称函数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是一个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严格凸函数</a:t>
                </a:r>
                <a:r>
                  <a:rPr lang="zh-CN" altLang="en-US" dirty="0" smtClean="0"/>
                  <a:t>。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 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38" name="文本框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34" y="2717174"/>
                <a:ext cx="6058074" cy="946991"/>
              </a:xfrm>
              <a:prstGeom prst="rect">
                <a:avLst/>
              </a:prstGeom>
              <a:blipFill>
                <a:blip r:embed="rId6"/>
                <a:stretch>
                  <a:fillRect l="-705" t="-3871" b="-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文本框 39"/>
              <p:cNvSpPr txBox="1"/>
              <p:nvPr/>
            </p:nvSpPr>
            <p:spPr>
              <a:xfrm>
                <a:off x="1216933" y="4199439"/>
                <a:ext cx="605807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如果函数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 smtClean="0"/>
                  <a:t>是凸函数，则函数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为凹函数</a:t>
                </a:r>
                <a:endParaRPr lang="en-US" altLang="zh-CN" dirty="0" smtClean="0"/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:endParaRPr lang="en-US" altLang="zh-CN" dirty="0" smtClean="0"/>
              </a:p>
              <a:p>
                <a:endParaRPr lang="en-US" altLang="zh-CN" dirty="0"/>
              </a:p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 smtClean="0"/>
                  <a:t>如果</a:t>
                </a:r>
                <a:r>
                  <a:rPr lang="zh-CN" altLang="en-US" dirty="0"/>
                  <a:t>函数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 smtClean="0"/>
                  <a:t>是严格凸函数</a:t>
                </a:r>
                <a:r>
                  <a:rPr lang="zh-CN" altLang="en-US" dirty="0"/>
                  <a:t>，则函数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 smtClean="0"/>
                  <a:t>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严格凹函数</a:t>
                </a:r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0" name="文本框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33" y="4199439"/>
                <a:ext cx="6058074" cy="1200329"/>
              </a:xfrm>
              <a:prstGeom prst="rect">
                <a:avLst/>
              </a:prstGeom>
              <a:blipFill>
                <a:blip r:embed="rId7"/>
                <a:stretch>
                  <a:fillRect l="-705" t="-3046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7720621" y="4752870"/>
            <a:ext cx="3393332" cy="164676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90960" y="5576252"/>
            <a:ext cx="609463" cy="18983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65643" y="5178193"/>
            <a:ext cx="594446" cy="201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207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凸函数的一阶条件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85222" y="1156684"/>
            <a:ext cx="826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判断一个函数是否为凸的</a:t>
            </a:r>
            <a:r>
              <a:rPr lang="zh-CN" altLang="en-US" b="1" dirty="0" smtClean="0">
                <a:solidFill>
                  <a:srgbClr val="FF0000"/>
                </a:solidFill>
              </a:rPr>
              <a:t>充要条件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1376624" y="1609992"/>
                <a:ext cx="925453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假设</a:t>
                </a:r>
                <a:r>
                  <a:rPr lang="zh-CN" altLang="en-US" dirty="0"/>
                  <a:t>函数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可微（即其梯度</a:t>
                </a:r>
                <a14:m>
                  <m:oMath xmlns:m="http://schemas.openxmlformats.org/officeDocument/2006/math">
                    <m:r>
                      <a:rPr lang="zh-CN" altLang="en-US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𝒅𝒐𝒎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内处处存在 ），则函数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是凸函数的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充要条件</a:t>
                </a:r>
                <a:r>
                  <a:rPr lang="zh-CN" altLang="en-US" dirty="0" smtClean="0"/>
                  <a:t>是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𝒅𝒐𝒎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是凸集，且</a:t>
                </a:r>
                <a:r>
                  <a:rPr lang="zh-CN" altLang="en-US" dirty="0"/>
                  <a:t>对于任意的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𝒅𝒐𝒎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，下式成立：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24" y="1609992"/>
                <a:ext cx="9254532" cy="646331"/>
              </a:xfrm>
              <a:prstGeom prst="rect">
                <a:avLst/>
              </a:prstGeom>
              <a:blipFill>
                <a:blip r:embed="rId2"/>
                <a:stretch>
                  <a:fillRect l="-461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0760" y="2346594"/>
            <a:ext cx="3606259" cy="54434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720" y="3218444"/>
            <a:ext cx="7251874" cy="27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689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凸函数的二阶条件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85222" y="1156684"/>
            <a:ext cx="826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 smtClean="0"/>
              <a:t>判断一个函数是否为凸的另一个</a:t>
            </a:r>
            <a:r>
              <a:rPr lang="zh-CN" altLang="en-US" b="1" dirty="0" smtClean="0">
                <a:solidFill>
                  <a:srgbClr val="FF0000"/>
                </a:solidFill>
              </a:rPr>
              <a:t>充要条件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376624" y="1609992"/>
                <a:ext cx="925453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假设</a:t>
                </a:r>
                <a:r>
                  <a:rPr lang="zh-CN" altLang="en-US" dirty="0"/>
                  <a:t>函数</a:t>
                </a:r>
                <a14:m>
                  <m:oMath xmlns:m="http://schemas.openxmlformats.org/officeDocument/2006/math">
                    <m:r>
                      <a:rPr lang="en-US" altLang="zh-CN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二阶可微（即对于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𝒅𝒐𝒎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内的任意一点，它的 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Hessian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矩阵</a:t>
                </a:r>
                <a:r>
                  <a:rPr lang="zh-CN" altLang="en-US" dirty="0" smtClean="0"/>
                  <a:t>或者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二阶导数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存在），则函数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是凸函数的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充要条件</a:t>
                </a:r>
                <a:r>
                  <a:rPr lang="zh-CN" altLang="en-US" dirty="0" smtClean="0"/>
                  <a:t>是，其</a:t>
                </a:r>
                <a:r>
                  <a:rPr lang="en-US" altLang="zh-CN" b="1" dirty="0"/>
                  <a:t>Hessian</a:t>
                </a:r>
                <a:r>
                  <a:rPr lang="zh-CN" altLang="en-US" dirty="0" smtClean="0"/>
                  <a:t>矩阵是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半正定阵</a:t>
                </a:r>
                <a:r>
                  <a:rPr lang="zh-CN" altLang="en-US" dirty="0" smtClean="0"/>
                  <a:t>：即对于所有的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𝒅𝒐𝒎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zh-CN" altLang="en-US" dirty="0" smtClean="0"/>
                  <a:t>，有下式：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24" y="1609992"/>
                <a:ext cx="9254532" cy="923330"/>
              </a:xfrm>
              <a:prstGeom prst="rect">
                <a:avLst/>
              </a:prstGeom>
              <a:blipFill>
                <a:blip r:embed="rId3"/>
                <a:stretch>
                  <a:fillRect l="-461" t="-3289" r="-527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9504" y="2506770"/>
            <a:ext cx="1550619" cy="53032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21864" y="2622624"/>
            <a:ext cx="2924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(Generalized Inequality)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376624" y="3216333"/>
                <a:ext cx="530553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对于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zh-CN" altLang="en-US" dirty="0" smtClean="0"/>
                  <a:t> 上的函数，上式可以简化为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6624" y="3216333"/>
                <a:ext cx="5305530" cy="369332"/>
              </a:xfrm>
              <a:prstGeom prst="rect">
                <a:avLst/>
              </a:prstGeom>
              <a:blipFill>
                <a:blip r:embed="rId5"/>
                <a:stretch>
                  <a:fillRect l="-80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å¨è¿éæå¥å¾çæè¿°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447" y="4407615"/>
            <a:ext cx="2336096" cy="174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右箭头 11"/>
          <p:cNvSpPr/>
          <p:nvPr/>
        </p:nvSpPr>
        <p:spPr>
          <a:xfrm>
            <a:off x="4170065" y="4684614"/>
            <a:ext cx="1050053" cy="834013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例子</a:t>
            </a:r>
            <a:endParaRPr lang="zh-CN" altLang="en-US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220118" y="3811974"/>
                <a:ext cx="5622053" cy="10618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、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/>
                  <a:t>对其求关于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 的二阶导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′′</m:t>
                        </m:r>
                      </m:sup>
                    </m:sSup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2&gt;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r>
                  <a:rPr lang="en-US" altLang="zh-CN" i="1" dirty="0" smtClean="0"/>
                  <a:t>     </a:t>
                </a:r>
                <a:r>
                  <a:rPr lang="zh-CN" altLang="en-US" dirty="0" smtClean="0"/>
                  <a:t>由二阶条件可知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i="1" dirty="0" smtClean="0"/>
                  <a:t> </a:t>
                </a:r>
                <a:r>
                  <a:rPr lang="zh-CN" altLang="en-US" dirty="0" smtClean="0"/>
                  <a:t>是一个严格凸函数。</a:t>
                </a:r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、考虑函数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𝒅𝒐𝒎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+</m:t>
                        </m:r>
                      </m:sub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altLang="zh-CN" i="1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118" y="3811974"/>
                <a:ext cx="5622053" cy="1061829"/>
              </a:xfrm>
              <a:prstGeom prst="rect">
                <a:avLst/>
              </a:prstGeom>
              <a:blipFill>
                <a:blip r:embed="rId7"/>
                <a:stretch>
                  <a:fillRect l="-867" t="-2857" b="-3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1574" y="4967075"/>
            <a:ext cx="1416777" cy="55321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112516" y="5062198"/>
                <a:ext cx="2663184" cy="338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en-US" altLang="zh-CN" sz="1600" dirty="0" smtClean="0"/>
                  <a:t>Hessian</a:t>
                </a:r>
                <a:r>
                  <a:rPr lang="zh-CN" altLang="en-US" sz="1600" dirty="0" smtClean="0"/>
                  <a:t>矩阵：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2516" y="5062198"/>
                <a:ext cx="2663184" cy="338619"/>
              </a:xfrm>
              <a:prstGeom prst="rect">
                <a:avLst/>
              </a:prstGeom>
              <a:blipFill>
                <a:blip r:embed="rId9"/>
                <a:stretch>
                  <a:fillRect l="-229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5556738" y="5518627"/>
            <a:ext cx="5154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/>
              <a:t>由于这个矩阵的两个特征值一个为正，一个为负，因此它既不是半正定，也不是半负定（</a:t>
            </a:r>
            <a:r>
              <a:rPr lang="zh-CN" altLang="en-US" sz="1600" dirty="0" smtClean="0">
                <a:solidFill>
                  <a:srgbClr val="FF0000"/>
                </a:solidFill>
              </a:rPr>
              <a:t>不定矩阵</a:t>
            </a:r>
            <a:r>
              <a:rPr lang="zh-CN" altLang="en-US" sz="1600" dirty="0" smtClean="0"/>
              <a:t>）。因此它不是凸函数，也不是凹函数。</a:t>
            </a:r>
            <a:endParaRPr lang="zh-CN" altLang="en-US" sz="1600" dirty="0"/>
          </a:p>
        </p:txBody>
      </p:sp>
      <p:sp>
        <p:nvSpPr>
          <p:cNvPr id="18" name="下箭头 17"/>
          <p:cNvSpPr/>
          <p:nvPr/>
        </p:nvSpPr>
        <p:spPr>
          <a:xfrm>
            <a:off x="8134140" y="3037093"/>
            <a:ext cx="854110" cy="774881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</a:rPr>
              <a:t>例子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1229633" y="3908706"/>
            <a:ext cx="1881430" cy="23700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1216933" y="3708650"/>
            <a:ext cx="2884792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>
                <a:solidFill>
                  <a:schemeClr val="accent1"/>
                </a:solidFill>
                <a:cs typeface="+mn-ea"/>
              </a:rPr>
              <a:t>Hessian</a:t>
            </a:r>
            <a:r>
              <a:rPr lang="zh-CN" altLang="en-US" sz="2000" b="1" dirty="0">
                <a:solidFill>
                  <a:schemeClr val="accent1"/>
                </a:solidFill>
                <a:cs typeface="+mn-ea"/>
              </a:rPr>
              <a:t>矩阵</a:t>
            </a:r>
          </a:p>
        </p:txBody>
      </p:sp>
    </p:spTree>
    <p:extLst>
      <p:ext uri="{BB962C8B-B14F-4D97-AF65-F5344CB8AC3E}">
        <p14:creationId xmlns:p14="http://schemas.microsoft.com/office/powerpoint/2010/main" val="416698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 animBg="1"/>
      <p:bldP spid="14" grpId="0"/>
      <p:bldP spid="16" grpId="0"/>
      <p:bldP spid="17" grpId="0"/>
      <p:bldP spid="18" grpId="0" animBg="1"/>
      <p:bldP spid="21" grpId="0" animBg="1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>
                <a:cs typeface="+mn-ea"/>
              </a:rPr>
              <a:t>凸优化问题</a:t>
            </a:r>
            <a:endParaRPr lang="zh-CN" altLang="en-US" dirty="0">
              <a:cs typeface="+mn-ea"/>
            </a:endParaRP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857E7E3D-C5EC-4CAF-9EDC-070CDAEC4C2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Convex optimization problems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4AEF954-BE1B-4B54-9890-854808CD68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优化问题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F53791-8AEE-4BFC-887A-48D406D47CD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919DC3-1662-4A12-A796-1302DC7E8F9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89" y="1933158"/>
            <a:ext cx="4914272" cy="1070383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1085223" y="1156684"/>
            <a:ext cx="4009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优化问题基本形式：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6" name="右箭头 5"/>
          <p:cNvSpPr/>
          <p:nvPr/>
        </p:nvSpPr>
        <p:spPr>
          <a:xfrm>
            <a:off x="6852976" y="2291024"/>
            <a:ext cx="612949" cy="361741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760628" y="1350281"/>
                <a:ext cx="2974312" cy="20327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优化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变量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∈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目标函数：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</m:oMath>
                </a14:m>
                <a:endParaRPr lang="en-US" altLang="zh-CN" dirty="0" smtClean="0"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不等式约束：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≤0</m:t>
                    </m:r>
                  </m:oMath>
                </a14:m>
                <a:endParaRPr lang="en-US" altLang="zh-C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等式约束：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C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问题定义域：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可行解：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endParaRPr lang="en-US" altLang="zh-CN" i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最优值：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i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0628" y="1350281"/>
                <a:ext cx="2974312" cy="2032736"/>
              </a:xfrm>
              <a:prstGeom prst="rect">
                <a:avLst/>
              </a:prstGeom>
              <a:blipFill>
                <a:blip r:embed="rId4"/>
                <a:stretch>
                  <a:fillRect l="-1230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6979" y="3798041"/>
            <a:ext cx="2971886" cy="75406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7689" y="5333625"/>
            <a:ext cx="6023050" cy="465246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3567" y="4163155"/>
            <a:ext cx="3192515" cy="1937729"/>
          </a:xfrm>
          <a:prstGeom prst="rect">
            <a:avLst/>
          </a:prstGeom>
        </p:spPr>
      </p:pic>
      <p:sp>
        <p:nvSpPr>
          <p:cNvPr id="48" name="矩形 47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7906267" y="3722126"/>
            <a:ext cx="2680258" cy="2393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7893567" y="3524366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 smtClean="0">
                <a:solidFill>
                  <a:schemeClr val="accent1"/>
                </a:solidFill>
                <a:latin typeface="Arial"/>
                <a:cs typeface="+mn-ea"/>
              </a:rPr>
              <a:t>局部最优和全局最优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1405617" y="3410682"/>
            <a:ext cx="2975463" cy="2203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1392918" y="3193948"/>
            <a:ext cx="2884792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 smtClean="0">
                <a:solidFill>
                  <a:schemeClr val="accent1"/>
                </a:solidFill>
                <a:latin typeface="Arial"/>
                <a:cs typeface="+mn-ea"/>
              </a:rPr>
              <a:t>问题的定义域（</a:t>
            </a:r>
            <a:r>
              <a:rPr lang="en-US" altLang="zh-CN" sz="2000" b="1" noProof="0" dirty="0" smtClean="0">
                <a:solidFill>
                  <a:schemeClr val="accent1"/>
                </a:solidFill>
                <a:latin typeface="Arial"/>
                <a:cs typeface="+mn-ea"/>
              </a:rPr>
              <a:t>Domain</a:t>
            </a:r>
            <a:r>
              <a:rPr lang="zh-CN" altLang="en-US" sz="2000" b="1" noProof="0" dirty="0" smtClean="0">
                <a:solidFill>
                  <a:schemeClr val="accent1"/>
                </a:solidFill>
                <a:latin typeface="Arial"/>
                <a:cs typeface="+mn-ea"/>
              </a:rPr>
              <a:t>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1418317" y="4896564"/>
            <a:ext cx="3290832" cy="2139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1405617" y="4673450"/>
            <a:ext cx="3087495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zh-CN" altLang="nn-NO" sz="2000" b="1" dirty="0">
                <a:solidFill>
                  <a:schemeClr val="accent1"/>
                </a:solidFill>
                <a:cs typeface="+mn-ea"/>
              </a:rPr>
              <a:t>最优值（</a:t>
            </a:r>
            <a:r>
              <a:rPr lang="nn-NO" altLang="zh-CN" sz="2000" b="1" dirty="0">
                <a:solidFill>
                  <a:schemeClr val="accent1"/>
                </a:solidFill>
                <a:cs typeface="+mn-ea"/>
              </a:rPr>
              <a:t>Optimal </a:t>
            </a:r>
            <a:r>
              <a:rPr lang="nn-NO" altLang="zh-CN" sz="2000" b="1" dirty="0" smtClean="0">
                <a:solidFill>
                  <a:schemeClr val="accent1"/>
                </a:solidFill>
                <a:cs typeface="+mn-ea"/>
              </a:rPr>
              <a:t>Value</a:t>
            </a:r>
            <a:r>
              <a:rPr lang="zh-CN" altLang="nn-NO" sz="2000" b="1" dirty="0" smtClean="0">
                <a:solidFill>
                  <a:schemeClr val="accent1"/>
                </a:solidFill>
                <a:cs typeface="+mn-ea"/>
              </a:rPr>
              <a:t>）</a:t>
            </a:r>
            <a:endParaRPr lang="zh-CN" altLang="nn-NO" sz="2000" b="1" dirty="0">
              <a:solidFill>
                <a:schemeClr val="accent1"/>
              </a:solidFill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7347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凸优化问题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85223" y="1156684"/>
            <a:ext cx="4009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/>
              <a:t>凸</a:t>
            </a:r>
            <a:r>
              <a:rPr lang="zh-CN" altLang="en-US" sz="2000" b="1" dirty="0" smtClean="0"/>
              <a:t>优化问题基本形式：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0007" y="1817993"/>
            <a:ext cx="4950656" cy="12863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17418" y="3501461"/>
            <a:ext cx="387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与一般优化问题相比的</a:t>
            </a:r>
            <a:r>
              <a:rPr lang="zh-CN" altLang="en-US" dirty="0" smtClean="0">
                <a:solidFill>
                  <a:srgbClr val="FF0000"/>
                </a:solidFill>
              </a:rPr>
              <a:t>额外要求</a:t>
            </a:r>
            <a:r>
              <a:rPr lang="zh-CN" altLang="en-US" dirty="0" smtClean="0"/>
              <a:t>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627833" y="3968695"/>
                <a:ext cx="5737609" cy="938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目标函数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必须</m:t>
                    </m:r>
                  </m:oMath>
                </a14:m>
                <a:r>
                  <a:rPr lang="zh-CN" altLang="en-US" dirty="0" smtClean="0"/>
                  <a:t>是凸函数</a:t>
                </a:r>
                <a:endParaRPr lang="en-US" altLang="zh-C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不等式约束函数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必须是凸函数</a:t>
                </a:r>
                <a:endParaRPr lang="en-US" altLang="zh-C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等式约束函数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sSub>
                          <m:sSub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i="1" dirty="0" smtClean="0"/>
                  <a:t> </a:t>
                </a:r>
                <a:r>
                  <a:rPr lang="zh-CN" altLang="en-US" dirty="0" smtClean="0"/>
                  <a:t>必须是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仿射</a:t>
                </a:r>
                <a:r>
                  <a:rPr lang="zh-CN" altLang="en-US" dirty="0" smtClean="0"/>
                  <a:t>的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7833" y="3968695"/>
                <a:ext cx="5737609" cy="938719"/>
              </a:xfrm>
              <a:prstGeom prst="rect">
                <a:avLst/>
              </a:prstGeom>
              <a:blipFill>
                <a:blip r:embed="rId4"/>
                <a:stretch>
                  <a:fillRect l="-638" t="-3247" b="-90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/>
          <p:cNvSpPr txBox="1"/>
          <p:nvPr/>
        </p:nvSpPr>
        <p:spPr>
          <a:xfrm>
            <a:off x="1317418" y="5079829"/>
            <a:ext cx="3676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凸优化问题的可行集必须是凸集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7378142" y="3628461"/>
            <a:ext cx="1434263" cy="20496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7365442" y="3396361"/>
            <a:ext cx="2350174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latin typeface="Arial"/>
                <a:cs typeface="+mn-ea"/>
              </a:rPr>
              <a:t>仿射函数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9B1F7D1-6A06-4924-950E-93529A4D5169}"/>
                  </a:ext>
                </a:extLst>
              </p:cNvPr>
              <p:cNvSpPr txBox="1"/>
              <p:nvPr/>
            </p:nvSpPr>
            <p:spPr>
              <a:xfrm>
                <a:off x="7365442" y="3796471"/>
                <a:ext cx="4091940" cy="1172629"/>
              </a:xfrm>
              <a:prstGeom prst="rect">
                <a:avLst/>
              </a:prstGeom>
              <a:noFill/>
            </p:spPr>
            <p:txBody>
              <a:bodyPr wrap="square" lIns="0" rIns="0" rtlCol="0">
                <a:spAutoFit/>
              </a:bodyPr>
              <a:lstStyle/>
              <a:p>
                <a:pPr marL="285750" lvl="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>
                    <a:solidFill>
                      <a:prstClr val="black"/>
                    </a:solidFill>
                    <a:latin typeface="+mn-ea"/>
                    <a:cs typeface="+mn-ea"/>
                  </a:rPr>
                  <a:t>仿射变换本质上是</a:t>
                </a:r>
                <a:r>
                  <a:rPr kumimoji="0" lang="zh-CN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ea"/>
                  </a:rPr>
                  <a:t>一种</a:t>
                </a:r>
                <a:r>
                  <a:rPr kumimoji="0" lang="zh-CN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cs typeface="+mn-ea"/>
                  </a:rPr>
                  <a:t>线性</a:t>
                </a:r>
                <a:r>
                  <a:rPr kumimoji="0" lang="zh-CN" altLang="en-US" sz="18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+mn-ea"/>
                    <a:cs typeface="+mn-ea"/>
                  </a:rPr>
                  <a:t>的变换。</a:t>
                </a:r>
                <a:endParaRPr kumimoji="0" lang="en-US" altLang="zh-CN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+mn-ea"/>
                  <a:cs typeface="+mn-ea"/>
                </a:endParaRPr>
              </a:p>
              <a:p>
                <a:pPr marL="285750" lvl="0" indent="-285750">
                  <a:lnSpc>
                    <a:spcPct val="13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zh-CN" altLang="en-US" dirty="0" smtClean="0"/>
                  <a:t>仿射函数的一般</a:t>
                </a:r>
                <a:r>
                  <a:rPr lang="zh-CN" altLang="en-US" dirty="0"/>
                  <a:t>形式</a:t>
                </a:r>
                <a:r>
                  <a:rPr lang="zh-CN" altLang="en-US" dirty="0" smtClean="0"/>
                  <a:t>为：</a:t>
                </a:r>
                <a:endParaRPr lang="en-US" altLang="zh-CN" dirty="0" smtClean="0"/>
              </a:p>
              <a:p>
                <a:pPr lvl="0" algn="ctr">
                  <a:lnSpc>
                    <a:spcPct val="130000"/>
                  </a:lnSpc>
                  <a:defRPr/>
                </a:pPr>
                <a:r>
                  <a:rPr lang="en-US" altLang="zh-CN" dirty="0"/>
                  <a:t> </a:t>
                </a: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altLang="zh-CN" b="1" i="0" dirty="0" smtClean="0">
                        <a:latin typeface="Cambria Math" panose="02040503050406030204" pitchFamily="18" charset="0"/>
                      </a:rPr>
                      <m:t>𝐀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89B1F7D1-6A06-4924-950E-93529A4D51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5442" y="3796471"/>
                <a:ext cx="4091940" cy="1172629"/>
              </a:xfrm>
              <a:prstGeom prst="rect">
                <a:avLst/>
              </a:prstGeom>
              <a:blipFill>
                <a:blip r:embed="rId6"/>
                <a:stretch>
                  <a:fillRect l="-3130" r="-447" b="-10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546427" y="4977867"/>
                <a:ext cx="3805851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/>
                  <a:t>其中</a:t>
                </a:r>
                <a:r>
                  <a:rPr lang="zh-CN" altLang="en-US" sz="1600" dirty="0"/>
                  <a:t>，</a:t>
                </a:r>
                <a:r>
                  <a:rPr lang="en-US" altLang="zh-CN" sz="16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b="1" dirty="0">
                        <a:latin typeface="Cambria Math" panose="02040503050406030204" pitchFamily="18" charset="0"/>
                      </a:rPr>
                      <m:t>𝐀</m:t>
                    </m:r>
                  </m:oMath>
                </a14:m>
                <a:r>
                  <a:rPr lang="zh-CN" altLang="en-US" sz="1600" dirty="0"/>
                  <a:t> 是一个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zh-CN" sz="1600" dirty="0"/>
                  <a:t> </a:t>
                </a:r>
                <a:r>
                  <a:rPr lang="zh-CN" altLang="en-US" sz="1600" dirty="0"/>
                  <a:t>矩阵，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sz="1600" dirty="0"/>
                  <a:t> </a:t>
                </a:r>
                <a:r>
                  <a:rPr lang="zh-CN" altLang="en-US" sz="1600" dirty="0"/>
                  <a:t>是一个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zh-CN" altLang="en-US" sz="1600" dirty="0"/>
                  <a:t> 维的向量，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1600" dirty="0"/>
                  <a:t> </a:t>
                </a:r>
                <a:r>
                  <a:rPr lang="zh-CN" altLang="en-US" sz="1600" dirty="0"/>
                  <a:t>是一个 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zh-CN" altLang="en-US" sz="1600" dirty="0"/>
                  <a:t>维的向量</a:t>
                </a:r>
                <a:r>
                  <a:rPr lang="zh-CN" altLang="en-US" sz="1600" dirty="0" smtClean="0"/>
                  <a:t>，</a:t>
                </a:r>
                <a:r>
                  <a:rPr lang="zh-CN" altLang="en-US" sz="1600" dirty="0"/>
                  <a:t>仿射函数</a:t>
                </a:r>
                <a:r>
                  <a:rPr lang="zh-CN" altLang="en-US" sz="1600" dirty="0" smtClean="0"/>
                  <a:t>实际上</a:t>
                </a:r>
                <a:r>
                  <a:rPr lang="zh-CN" altLang="en-US" sz="1600" dirty="0"/>
                  <a:t>反映了一种从 </a:t>
                </a:r>
                <a:r>
                  <a:rPr lang="en-US" altLang="zh-CN" sz="1600" dirty="0"/>
                  <a:t>k </a:t>
                </a:r>
                <a:r>
                  <a:rPr lang="zh-CN" altLang="en-US" sz="1600" dirty="0"/>
                  <a:t>维到 </a:t>
                </a:r>
                <a:r>
                  <a:rPr lang="en-US" altLang="zh-CN" sz="1600" dirty="0"/>
                  <a:t>m </a:t>
                </a:r>
                <a:r>
                  <a:rPr lang="zh-CN" altLang="en-US" sz="1600" dirty="0"/>
                  <a:t>维的空间映射关系。</a:t>
                </a: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6427" y="4977867"/>
                <a:ext cx="3805851" cy="1077218"/>
              </a:xfrm>
              <a:prstGeom prst="rect">
                <a:avLst/>
              </a:prstGeom>
              <a:blipFill>
                <a:blip r:embed="rId7"/>
                <a:stretch>
                  <a:fillRect l="-962" t="-1705" b="-6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625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线性规划问题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259" y="1746524"/>
            <a:ext cx="3338364" cy="15273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85223" y="1156684"/>
            <a:ext cx="4009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线性规划问题基本形式：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右箭头 7"/>
          <p:cNvSpPr/>
          <p:nvPr/>
        </p:nvSpPr>
        <p:spPr>
          <a:xfrm>
            <a:off x="5304721" y="2249214"/>
            <a:ext cx="1355834" cy="441435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7132653" y="1771515"/>
                <a:ext cx="388882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G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i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i="1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目标函数和约束函数都是仿射的</a:t>
                </a:r>
                <a:endParaRPr lang="en-US" altLang="zh-C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线性规划问题是凸优化问题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2653" y="1771515"/>
                <a:ext cx="3888828" cy="1477328"/>
              </a:xfrm>
              <a:prstGeom prst="rect">
                <a:avLst/>
              </a:prstGeom>
              <a:blipFill>
                <a:blip r:embed="rId3"/>
                <a:stretch>
                  <a:fillRect l="-940" t="-82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6958" y="4169965"/>
            <a:ext cx="3047666" cy="209899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1506958" y="3710896"/>
            <a:ext cx="1418975" cy="189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1494259" y="3463564"/>
            <a:ext cx="227250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几何解释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5350381" y="4347913"/>
            <a:ext cx="1418975" cy="189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5337682" y="4100581"/>
            <a:ext cx="227250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latin typeface="Arial"/>
                <a:cs typeface="+mn-ea"/>
              </a:rPr>
              <a:t>标准形式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7682" y="4889548"/>
            <a:ext cx="2896462" cy="1198536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8598403" y="4343726"/>
            <a:ext cx="1557161" cy="189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8585704" y="4096394"/>
            <a:ext cx="227250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latin typeface="Arial"/>
                <a:cs typeface="+mn-ea"/>
              </a:rPr>
              <a:t>不等式形式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8403" y="4889548"/>
            <a:ext cx="3014576" cy="1093198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228186" y="3526275"/>
            <a:ext cx="3547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000" dirty="0" smtClean="0"/>
              <a:t>线性规划的两种特殊形式：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76547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5" grpId="0" animBg="1"/>
      <p:bldP spid="16" grpId="0"/>
      <p:bldP spid="18" grpId="0" animBg="1"/>
      <p:bldP spid="19" grpId="0"/>
      <p:bldP spid="2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 smtClean="0">
                <a:ea typeface="+mn-ea"/>
                <a:cs typeface="+mn-ea"/>
              </a:rPr>
              <a:t>对偶性质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A8B2261-61BC-489D-8FAD-6E0803947D8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prstClr val="white">
                    <a:lumMod val="75000"/>
                  </a:prstClr>
                </a:solidFill>
                <a:cs typeface="+mn-ea"/>
              </a:rPr>
              <a:t>Duality</a:t>
            </a:r>
            <a:endParaRPr lang="en-US" altLang="zh-CN" sz="10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拉格朗日对偶函数（</a:t>
            </a:r>
            <a:r>
              <a:rPr lang="en-US" altLang="zh-CN" dirty="0"/>
              <a:t>Lagrange </a:t>
            </a:r>
            <a:r>
              <a:rPr lang="en-US" altLang="zh-CN" dirty="0" smtClean="0"/>
              <a:t>Dual Function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DD05B44-3926-43C2-A71F-DEDE605DA29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233" y="1759990"/>
            <a:ext cx="4910472" cy="11723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938081" y="1156684"/>
            <a:ext cx="4600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考虑如下标准形式的优化问题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6631655" y="1807267"/>
            <a:ext cx="1418975" cy="189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6618956" y="1559935"/>
            <a:ext cx="227250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latin typeface="Arial"/>
                <a:cs typeface="+mn-ea"/>
              </a:rPr>
              <a:t>基本思想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618956" y="2038966"/>
            <a:ext cx="46271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Lagrange</a:t>
            </a:r>
            <a:r>
              <a:rPr lang="zh-CN" altLang="en-US" dirty="0" smtClean="0"/>
              <a:t>对偶的基本思想是在目标函数中考虑左侧问题的约束条件，即将目标函数加上约束条件的</a:t>
            </a:r>
            <a:r>
              <a:rPr lang="zh-CN" altLang="en-US" dirty="0" smtClean="0">
                <a:solidFill>
                  <a:srgbClr val="FF0000"/>
                </a:solidFill>
              </a:rPr>
              <a:t>加权和</a:t>
            </a:r>
            <a:r>
              <a:rPr lang="zh-CN" altLang="en-US" dirty="0" smtClean="0"/>
              <a:t>，得到增广的目标函数。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80728" y="3282254"/>
                <a:ext cx="614030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上述问题的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Lagrange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函数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：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为：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728" y="3282254"/>
                <a:ext cx="6140308" cy="369332"/>
              </a:xfrm>
              <a:prstGeom prst="rect">
                <a:avLst/>
              </a:prstGeom>
              <a:blipFill>
                <a:blip r:embed="rId4"/>
                <a:stretch>
                  <a:fillRect l="-595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6233" y="3703665"/>
            <a:ext cx="4878908" cy="7492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1151388" y="4645563"/>
                <a:ext cx="5217801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 smtClean="0"/>
                  <a:t> 第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个不等式约束对应的拉格朗日乘子（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 Lagrange multiplier </a:t>
                </a:r>
                <a:r>
                  <a:rPr lang="zh-CN" altLang="en-US" dirty="0" smtClean="0"/>
                  <a:t>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 smtClean="0"/>
                  <a:t> ；</a:t>
                </a:r>
                <a:endParaRPr lang="en-US" altLang="zh-C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dirty="0" smtClean="0"/>
                  <a:t>  第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dirty="0" smtClean="0"/>
                  <a:t> 个等式约束</a:t>
                </a:r>
                <a:r>
                  <a:rPr lang="zh-CN" altLang="en-US" dirty="0"/>
                  <a:t>对应</a:t>
                </a:r>
                <a:r>
                  <a:rPr lang="zh-CN" altLang="en-US" dirty="0" smtClean="0"/>
                  <a:t>的拉格朗日乘子；</a:t>
                </a:r>
                <a:endParaRPr lang="en-US" altLang="zh-C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向量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CN" altLang="en-US" b="1" dirty="0" smtClean="0"/>
                  <a:t> </a:t>
                </a:r>
                <a:r>
                  <a:rPr lang="zh-CN" altLang="en-US" dirty="0" smtClean="0"/>
                  <a:t>和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b="1" dirty="0" smtClean="0"/>
                  <a:t> </a:t>
                </a:r>
                <a:r>
                  <a:rPr lang="zh-CN" altLang="en-US" dirty="0" smtClean="0"/>
                  <a:t>被称为上述问题的拉格朗日乘子向量（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Lagrange multiplier vector</a:t>
                </a:r>
                <a:r>
                  <a:rPr lang="zh-CN" altLang="en-US" dirty="0" smtClean="0"/>
                  <a:t>）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388" y="4645563"/>
                <a:ext cx="5217801" cy="1477328"/>
              </a:xfrm>
              <a:prstGeom prst="rect">
                <a:avLst/>
              </a:prstGeom>
              <a:blipFill>
                <a:blip r:embed="rId6"/>
                <a:stretch>
                  <a:fillRect l="-818" t="-2066" b="-57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631655" y="3284026"/>
                <a:ext cx="468920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Lagrange 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对偶函数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 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dirty="0" smtClean="0"/>
                  <a:t>为：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1655" y="3284026"/>
                <a:ext cx="4689206" cy="369332"/>
              </a:xfrm>
              <a:prstGeom prst="rect">
                <a:avLst/>
              </a:prstGeom>
              <a:blipFill>
                <a:blip r:embed="rId7"/>
                <a:stretch>
                  <a:fillRect l="-910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9189" y="3722456"/>
            <a:ext cx="5466899" cy="7304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6323611" y="4638382"/>
                <a:ext cx="5217801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如果</a:t>
                </a:r>
                <a:r>
                  <a:rPr lang="en-US" altLang="zh-CN" dirty="0"/>
                  <a:t>Lagrange </a:t>
                </a:r>
                <a:r>
                  <a:rPr lang="zh-CN" altLang="en-US" dirty="0" smtClean="0"/>
                  <a:t>函数关于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 无下界，则对偶函数取值为</a:t>
                </a:r>
                <a:r>
                  <a:rPr lang="en-US" altLang="zh-CN" dirty="0" smtClean="0"/>
                  <a:t>-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endParaRPr lang="en-US" altLang="zh-CN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solidFill>
                      <a:srgbClr val="FF0000"/>
                    </a:solidFill>
                  </a:rPr>
                  <a:t>不管原问题是否为凸，对偶函数始终为凹函数，对偶问题一定是凸优化问题。</a:t>
                </a:r>
                <a:r>
                  <a:rPr lang="zh-CN" altLang="en-US" dirty="0" smtClean="0"/>
                  <a:t>（因为对偶函数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 smtClean="0"/>
                  <a:t>一组关于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dirty="0" smtClean="0"/>
                  <a:t>的仿射函数的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下确界</a:t>
                </a:r>
                <a:r>
                  <a:rPr lang="zh-CN" altLang="en-US" dirty="0" smtClean="0"/>
                  <a:t>，这点可以证明对偶函数是凹的）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3611" y="4638382"/>
                <a:ext cx="5217801" cy="1754326"/>
              </a:xfrm>
              <a:prstGeom prst="rect">
                <a:avLst/>
              </a:prstGeom>
              <a:blipFill>
                <a:blip r:embed="rId9"/>
                <a:stretch>
                  <a:fillRect l="-701" t="-2083" r="-1986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217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5" grpId="0"/>
      <p:bldP spid="16" grpId="0"/>
      <p:bldP spid="19" grpId="0"/>
      <p:bldP spid="23" grpId="0"/>
      <p:bldP spid="2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565045" y="812926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 背景介绍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870492" y="1761539"/>
            <a:ext cx="2653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 凸集的概念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136855" y="2710152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凸函数的概念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136855" y="3658765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凸优化问题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1C579C-0F8C-4348-AD00-509BD5A87FA7}"/>
              </a:ext>
            </a:extLst>
          </p:cNvPr>
          <p:cNvSpPr txBox="1"/>
          <p:nvPr/>
        </p:nvSpPr>
        <p:spPr>
          <a:xfrm>
            <a:off x="7870493" y="4607378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 对偶性质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97B91D5-B02D-4734-9981-738048E4C02E}"/>
              </a:ext>
            </a:extLst>
          </p:cNvPr>
          <p:cNvSpPr txBox="1"/>
          <p:nvPr/>
        </p:nvSpPr>
        <p:spPr>
          <a:xfrm>
            <a:off x="7565044" y="5555991"/>
            <a:ext cx="360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noProof="0" dirty="0" smtClean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 参考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及推荐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237602" y="1758101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18415" y="2706714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18415" y="3655328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464268" y="3701181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542075" y="3821469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237602" y="4603941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FEBD890-68AD-4D26-9A52-0D4A1547C135}"/>
              </a:ext>
            </a:extLst>
          </p:cNvPr>
          <p:cNvGrpSpPr/>
          <p:nvPr/>
        </p:nvGrpSpPr>
        <p:grpSpPr>
          <a:xfrm>
            <a:off x="5835053" y="5555991"/>
            <a:ext cx="495959" cy="495959"/>
            <a:chOff x="6529585" y="5555991"/>
            <a:chExt cx="495959" cy="495959"/>
          </a:xfrm>
        </p:grpSpPr>
        <p:sp>
          <p:nvSpPr>
            <p:cNvPr id="78" name="íṥļîḓê">
              <a:extLst>
                <a:ext uri="{FF2B5EF4-FFF2-40B4-BE49-F238E27FC236}">
                  <a16:creationId xmlns:a16="http://schemas.microsoft.com/office/drawing/2014/main" id="{CA80330A-DBA5-4385-BF6E-1920C53C97B2}"/>
                </a:ext>
              </a:extLst>
            </p:cNvPr>
            <p:cNvSpPr/>
            <p:nvPr/>
          </p:nvSpPr>
          <p:spPr>
            <a:xfrm>
              <a:off x="6529585" y="555599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9" name="íṥlíḓê">
              <a:extLst>
                <a:ext uri="{FF2B5EF4-FFF2-40B4-BE49-F238E27FC236}">
                  <a16:creationId xmlns:a16="http://schemas.microsoft.com/office/drawing/2014/main" id="{E4D84327-B416-4AC9-BCE5-3A9064D6E399}"/>
                </a:ext>
              </a:extLst>
            </p:cNvPr>
            <p:cNvSpPr/>
            <p:nvPr/>
          </p:nvSpPr>
          <p:spPr>
            <a:xfrm>
              <a:off x="6575438" y="560184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0" name="ïśļiḑé">
              <a:extLst>
                <a:ext uri="{FF2B5EF4-FFF2-40B4-BE49-F238E27FC236}">
                  <a16:creationId xmlns:a16="http://schemas.microsoft.com/office/drawing/2014/main" id="{673AE0A5-6BEA-4B93-BBCC-E7D3FDFE1FE9}"/>
                </a:ext>
              </a:extLst>
            </p:cNvPr>
            <p:cNvSpPr/>
            <p:nvPr/>
          </p:nvSpPr>
          <p:spPr>
            <a:xfrm>
              <a:off x="6653245" y="572213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835053" y="809489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823968" y="1336146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068620" y="228475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06183" y="3233372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7DF40EF1-8682-4D85-BC46-F75C7421A2D4}"/>
              </a:ext>
            </a:extLst>
          </p:cNvPr>
          <p:cNvCxnSpPr>
            <a:cxnSpLocks/>
          </p:cNvCxnSpPr>
          <p:nvPr/>
        </p:nvCxnSpPr>
        <p:spPr>
          <a:xfrm flipV="1">
            <a:off x="6823968" y="607696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9031938-941C-40FE-87F7-33AE6BEABDED}"/>
              </a:ext>
            </a:extLst>
          </p:cNvPr>
          <p:cNvCxnSpPr>
            <a:cxnSpLocks/>
          </p:cNvCxnSpPr>
          <p:nvPr/>
        </p:nvCxnSpPr>
        <p:spPr>
          <a:xfrm flipV="1">
            <a:off x="7068620" y="512834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06183" y="4179735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880535" y="723491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163048" y="1668314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349460" y="2617467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349460" y="3562419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BDE7E0D-5DFF-4822-98B5-4185F75B97C5}"/>
              </a:ext>
            </a:extLst>
          </p:cNvPr>
          <p:cNvGrpSpPr/>
          <p:nvPr/>
        </p:nvGrpSpPr>
        <p:grpSpPr>
          <a:xfrm>
            <a:off x="7163048" y="4507318"/>
            <a:ext cx="817163" cy="732782"/>
            <a:chOff x="7857580" y="4507318"/>
            <a:chExt cx="817163" cy="73278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C94896A-48FE-4CF7-8FB7-939262906258}"/>
                </a:ext>
              </a:extLst>
            </p:cNvPr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BC2E59C-BD7D-4D50-B3BA-ED3A8B465992}"/>
                </a:ext>
              </a:extLst>
            </p:cNvPr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8BB131B1-89FD-419C-A283-B54E11130924}"/>
              </a:ext>
            </a:extLst>
          </p:cNvPr>
          <p:cNvGrpSpPr/>
          <p:nvPr/>
        </p:nvGrpSpPr>
        <p:grpSpPr>
          <a:xfrm>
            <a:off x="6880535" y="5453681"/>
            <a:ext cx="817163" cy="732782"/>
            <a:chOff x="7575067" y="5453681"/>
            <a:chExt cx="817163" cy="732782"/>
          </a:xfrm>
        </p:grpSpPr>
        <p:sp>
          <p:nvSpPr>
            <p:cNvPr id="107" name="文本框 106">
              <a:extLst>
                <a:ext uri="{FF2B5EF4-FFF2-40B4-BE49-F238E27FC236}">
                  <a16:creationId xmlns:a16="http://schemas.microsoft.com/office/drawing/2014/main" id="{DFD09DCA-4A6D-4717-AB3F-A4E4613F8ADF}"/>
                </a:ext>
              </a:extLst>
            </p:cNvPr>
            <p:cNvSpPr txBox="1"/>
            <p:nvPr/>
          </p:nvSpPr>
          <p:spPr>
            <a:xfrm>
              <a:off x="7575067" y="547857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462A8A23-6662-4E4F-A685-481CB831020C}"/>
                </a:ext>
              </a:extLst>
            </p:cNvPr>
            <p:cNvSpPr txBox="1"/>
            <p:nvPr/>
          </p:nvSpPr>
          <p:spPr>
            <a:xfrm>
              <a:off x="7592006" y="545368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06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拉格朗日对偶问题（</a:t>
            </a:r>
            <a:r>
              <a:rPr lang="en-US" altLang="zh-CN" dirty="0"/>
              <a:t> Lagrange </a:t>
            </a:r>
            <a:r>
              <a:rPr lang="en-US" altLang="zh-CN" dirty="0" smtClean="0"/>
              <a:t>Dual Problem 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38081" y="1156684"/>
            <a:ext cx="4600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 smtClean="0"/>
              <a:t>标准线性规划形式的</a:t>
            </a:r>
            <a:r>
              <a:rPr lang="en-US" altLang="zh-CN" sz="2000" b="1" dirty="0"/>
              <a:t>Lagrange Dual 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6545" y="1844809"/>
            <a:ext cx="2078515" cy="96190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8239" y="1911384"/>
            <a:ext cx="6707867" cy="74887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7319" y="3386872"/>
            <a:ext cx="6449335" cy="5093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4526" y="4794504"/>
            <a:ext cx="4305705" cy="887143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3765214" y="2112579"/>
            <a:ext cx="680662" cy="355071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下箭头 12"/>
          <p:cNvSpPr/>
          <p:nvPr/>
        </p:nvSpPr>
        <p:spPr>
          <a:xfrm>
            <a:off x="8072721" y="2853190"/>
            <a:ext cx="358905" cy="432342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下箭头 14"/>
          <p:cNvSpPr/>
          <p:nvPr/>
        </p:nvSpPr>
        <p:spPr>
          <a:xfrm>
            <a:off x="8072721" y="4129204"/>
            <a:ext cx="358905" cy="432342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598360" y="5866370"/>
            <a:ext cx="3307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原问题的</a:t>
            </a:r>
            <a:r>
              <a:rPr lang="en-US" altLang="zh-CN" dirty="0" smtClean="0"/>
              <a:t>Lagrange Dual</a:t>
            </a:r>
            <a:r>
              <a:rPr lang="zh-CN" altLang="en-US" dirty="0" smtClean="0"/>
              <a:t>函数</a:t>
            </a:r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8500704" y="4170194"/>
            <a:ext cx="19095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求关于</a:t>
            </a:r>
            <a:r>
              <a:rPr lang="en-US" altLang="zh-CN" sz="1600" dirty="0" smtClean="0"/>
              <a:t>x</a:t>
            </a:r>
            <a:r>
              <a:rPr lang="zh-CN" altLang="en-US" sz="1600" dirty="0" smtClean="0"/>
              <a:t>的下确界</a:t>
            </a:r>
            <a:endParaRPr lang="zh-CN" altLang="en-US" sz="1600" dirty="0"/>
          </a:p>
        </p:txBody>
      </p:sp>
      <p:sp>
        <p:nvSpPr>
          <p:cNvPr id="18" name="下箭头 17"/>
          <p:cNvSpPr/>
          <p:nvPr/>
        </p:nvSpPr>
        <p:spPr>
          <a:xfrm>
            <a:off x="2233709" y="2926483"/>
            <a:ext cx="364185" cy="545074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44581" y="3006642"/>
            <a:ext cx="182614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拉格朗日对偶问题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938081" y="1883381"/>
            <a:ext cx="5597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rgbClr val="FF0000"/>
                </a:solidFill>
              </a:rPr>
              <a:t>原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问题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623" y="5096940"/>
            <a:ext cx="4324097" cy="1024741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034" y="3543822"/>
            <a:ext cx="3037923" cy="1024416"/>
          </a:xfrm>
          <a:prstGeom prst="rect">
            <a:avLst/>
          </a:prstGeom>
        </p:spPr>
      </p:pic>
      <p:sp>
        <p:nvSpPr>
          <p:cNvPr id="23" name="下箭头 22"/>
          <p:cNvSpPr/>
          <p:nvPr/>
        </p:nvSpPr>
        <p:spPr>
          <a:xfrm rot="10800000">
            <a:off x="2234739" y="4689640"/>
            <a:ext cx="363155" cy="293280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2570327" y="4667003"/>
            <a:ext cx="12105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 smtClean="0"/>
              <a:t>进一步变换</a:t>
            </a:r>
            <a:endParaRPr lang="zh-CN" altLang="en-US" sz="1600" dirty="0"/>
          </a:p>
        </p:txBody>
      </p:sp>
      <p:sp>
        <p:nvSpPr>
          <p:cNvPr id="29" name="左箭头 28"/>
          <p:cNvSpPr/>
          <p:nvPr/>
        </p:nvSpPr>
        <p:spPr>
          <a:xfrm rot="20307730">
            <a:off x="5140558" y="5338808"/>
            <a:ext cx="766129" cy="351969"/>
          </a:xfrm>
          <a:prstGeom prst="leftArrow">
            <a:avLst>
              <a:gd name="adj1" fmla="val 54631"/>
              <a:gd name="adj2" fmla="val 50000"/>
            </a:avLst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/>
      <p:bldP spid="17" grpId="0"/>
      <p:bldP spid="18" grpId="0" animBg="1"/>
      <p:bldP spid="19" grpId="0"/>
      <p:bldP spid="23" grpId="0" animBg="1"/>
      <p:bldP spid="24" grpId="0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弱对偶和强对偶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1229632" y="1355323"/>
            <a:ext cx="1418975" cy="189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1216933" y="1107991"/>
            <a:ext cx="227250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noProof="0" dirty="0">
                <a:solidFill>
                  <a:schemeClr val="accent1"/>
                </a:solidFill>
                <a:latin typeface="Arial"/>
                <a:cs typeface="+mn-ea"/>
              </a:rPr>
              <a:t>弱</a:t>
            </a:r>
            <a:r>
              <a:rPr lang="zh-CN" altLang="en-US" sz="2000" b="1" noProof="0" dirty="0" smtClean="0">
                <a:solidFill>
                  <a:schemeClr val="accent1"/>
                </a:solidFill>
                <a:latin typeface="Arial"/>
                <a:cs typeface="+mn-ea"/>
              </a:rPr>
              <a:t>对偶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152470" y="1712861"/>
                <a:ext cx="4502096" cy="933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表示</a:t>
                </a:r>
                <a:r>
                  <a:rPr lang="en-US" altLang="zh-CN" dirty="0" smtClean="0"/>
                  <a:t>Lagrange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对偶问题</a:t>
                </a:r>
                <a:r>
                  <a:rPr lang="zh-CN" altLang="en-US" dirty="0" smtClean="0"/>
                  <a:t>的最优值，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表示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原问题</a:t>
                </a:r>
                <a:r>
                  <a:rPr lang="zh-CN" altLang="en-US" dirty="0" smtClean="0"/>
                  <a:t>的最优值，根据对偶问题的定义，我们有如下不等式：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70" y="1712861"/>
                <a:ext cx="4502096" cy="933654"/>
              </a:xfrm>
              <a:prstGeom prst="rect">
                <a:avLst/>
              </a:prstGeom>
              <a:blipFill>
                <a:blip r:embed="rId3"/>
                <a:stretch>
                  <a:fillRect l="-812" t="-2614" r="-1083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1140" y="2770776"/>
            <a:ext cx="1378708" cy="58832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52470" y="3486300"/>
            <a:ext cx="450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不管原问题是否为凸，上述不等式一定成立（根据定义可知）</a:t>
            </a:r>
            <a:endParaRPr lang="en-US" altLang="zh-CN" dirty="0" smtClean="0"/>
          </a:p>
        </p:txBody>
      </p:sp>
      <p:sp>
        <p:nvSpPr>
          <p:cNvPr id="12" name="文本框 11"/>
          <p:cNvSpPr txBox="1"/>
          <p:nvPr/>
        </p:nvSpPr>
        <p:spPr>
          <a:xfrm>
            <a:off x="1152470" y="4338729"/>
            <a:ext cx="3146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/>
              <a:t>对偶间隙（</a:t>
            </a:r>
            <a:r>
              <a:rPr lang="en-US" altLang="zh-CN" dirty="0" smtClean="0"/>
              <a:t>duality gap</a:t>
            </a:r>
            <a:r>
              <a:rPr lang="zh-CN" altLang="en-US" dirty="0" smtClean="0"/>
              <a:t>）：</a:t>
            </a:r>
            <a:endParaRPr lang="en-US" altLang="zh-CN" dirty="0" smtClean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1140" y="4814388"/>
            <a:ext cx="1471900" cy="565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1152470" y="5603256"/>
                <a:ext cx="43197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 smtClean="0">
                    <a:solidFill>
                      <a:srgbClr val="FF0000"/>
                    </a:solidFill>
                  </a:rPr>
                  <a:t>什么时候对偶间隙为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0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呢（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zh-CN" alt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</a:rPr>
                  <a:t>）？</a:t>
                </a:r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2470" y="5603256"/>
                <a:ext cx="4319752" cy="400110"/>
              </a:xfrm>
              <a:prstGeom prst="rect">
                <a:avLst/>
              </a:prstGeom>
              <a:blipFill>
                <a:blip r:embed="rId6"/>
                <a:stretch>
                  <a:fillRect l="-1410" t="-7576" r="-7193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6269342" y="1402600"/>
            <a:ext cx="1418975" cy="189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6256643" y="1155268"/>
            <a:ext cx="227250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latin typeface="Arial"/>
                <a:cs typeface="+mn-ea"/>
              </a:rPr>
              <a:t>强</a:t>
            </a:r>
            <a:r>
              <a:rPr lang="zh-CN" altLang="en-US" sz="2000" b="1" noProof="0" dirty="0" smtClean="0">
                <a:solidFill>
                  <a:schemeClr val="accent1"/>
                </a:solidFill>
                <a:latin typeface="Arial"/>
                <a:cs typeface="+mn-ea"/>
              </a:rPr>
              <a:t>对偶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219778" y="1712861"/>
                <a:ext cx="4502096" cy="649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schemeClr val="tx1"/>
                    </a:solidFill>
                  </a:rPr>
                  <a:t>如果对偶间隙为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0</a:t>
                </a:r>
                <a:r>
                  <a:rPr lang="zh-CN" altLang="en-US" dirty="0" smtClean="0"/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成立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，则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强对偶性</a:t>
                </a:r>
                <a:r>
                  <a:rPr lang="zh-CN" altLang="en-US" dirty="0" smtClean="0">
                    <a:solidFill>
                      <a:schemeClr val="tx1"/>
                    </a:solidFill>
                  </a:rPr>
                  <a:t>成立。</a:t>
                </a:r>
                <a:endParaRPr lang="en-US" altLang="zh-CN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9778" y="1712861"/>
                <a:ext cx="4502096" cy="649088"/>
              </a:xfrm>
              <a:prstGeom prst="rect">
                <a:avLst/>
              </a:prstGeom>
              <a:blipFill>
                <a:blip r:embed="rId7"/>
                <a:stretch>
                  <a:fillRect l="-812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6219778" y="2656794"/>
            <a:ext cx="4502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 smtClean="0">
                <a:solidFill>
                  <a:schemeClr val="tx1"/>
                </a:solidFill>
              </a:rPr>
              <a:t>当原问题为凸，且满足</a:t>
            </a:r>
            <a:r>
              <a:rPr lang="en-US" altLang="zh-CN" dirty="0">
                <a:solidFill>
                  <a:srgbClr val="FF0000"/>
                </a:solidFill>
              </a:rPr>
              <a:t>Slater </a:t>
            </a:r>
            <a:r>
              <a:rPr lang="en-US" altLang="zh-CN" dirty="0" smtClean="0">
                <a:solidFill>
                  <a:srgbClr val="FF0000"/>
                </a:solidFill>
              </a:rPr>
              <a:t>Condition</a:t>
            </a:r>
            <a:r>
              <a:rPr lang="zh-CN" altLang="en-US" dirty="0" smtClean="0"/>
              <a:t>时，强对偶是成立的。</a:t>
            </a:r>
            <a:endParaRPr lang="en-US" altLang="zh-CN" dirty="0" smtClean="0">
              <a:solidFill>
                <a:schemeClr val="tx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00DE5A5-67E0-4C00-A699-BB2E0EC1D251}"/>
              </a:ext>
            </a:extLst>
          </p:cNvPr>
          <p:cNvSpPr/>
          <p:nvPr/>
        </p:nvSpPr>
        <p:spPr>
          <a:xfrm>
            <a:off x="6232477" y="4679512"/>
            <a:ext cx="1418975" cy="1897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0A02BA6-6E3A-4764-955C-2EEB2BEE94D7}"/>
              </a:ext>
            </a:extLst>
          </p:cNvPr>
          <p:cNvSpPr txBox="1"/>
          <p:nvPr/>
        </p:nvSpPr>
        <p:spPr>
          <a:xfrm>
            <a:off x="6219778" y="4432180"/>
            <a:ext cx="2272501" cy="4001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lvl="0">
              <a:defRPr/>
            </a:pPr>
            <a:r>
              <a:rPr lang="en-US" altLang="zh-CN" sz="2000" b="1" dirty="0" smtClean="0">
                <a:solidFill>
                  <a:schemeClr val="accent1"/>
                </a:solidFill>
                <a:cs typeface="+mn-ea"/>
              </a:rPr>
              <a:t>Slater</a:t>
            </a:r>
            <a:r>
              <a:rPr lang="zh-CN" altLang="en-US" sz="2000" b="1" dirty="0" smtClean="0">
                <a:solidFill>
                  <a:schemeClr val="accent1"/>
                </a:solidFill>
                <a:cs typeface="+mn-ea"/>
              </a:rPr>
              <a:t>条件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269342" y="5020793"/>
                <a:ext cx="42830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存在一个点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 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relint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</m:oMath>
                </a14:m>
                <a:r>
                  <a:rPr lang="zh-CN" altLang="en-US" dirty="0" smtClean="0"/>
                  <a:t>，使得：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342" y="5020793"/>
                <a:ext cx="4283044" cy="369332"/>
              </a:xfrm>
              <a:prstGeom prst="rect">
                <a:avLst/>
              </a:prstGeom>
              <a:blipFill>
                <a:blip r:embed="rId8"/>
                <a:stretch>
                  <a:fillRect l="-853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3405" y="3526463"/>
            <a:ext cx="3331478" cy="879083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63405" y="5578628"/>
            <a:ext cx="3379733" cy="593514"/>
          </a:xfrm>
          <a:prstGeom prst="rect">
            <a:avLst/>
          </a:prstGeom>
        </p:spPr>
      </p:pic>
      <p:sp>
        <p:nvSpPr>
          <p:cNvPr id="3" name="AutoShape 2" descr="å¤åéå¾®ç§¯åç¬è®°3ââäºåå½æ°çæå¼- ææ¯8ä½ç- åå®¢å­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632" y="2578971"/>
            <a:ext cx="4714875" cy="372427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7756555" y="4533332"/>
            <a:ext cx="1156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充分条件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76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 animBg="1"/>
      <p:bldP spid="16" grpId="0"/>
      <p:bldP spid="17" grpId="0"/>
      <p:bldP spid="18" grpId="0"/>
      <p:bldP spid="19" grpId="0" animBg="1"/>
      <p:bldP spid="20" grpId="0"/>
      <p:bldP spid="21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几何解释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040" y="2922925"/>
            <a:ext cx="3472659" cy="22079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50497" y="1131639"/>
            <a:ext cx="4826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考虑只有</a:t>
            </a:r>
            <a:r>
              <a:rPr lang="zh-CN" altLang="en-US" dirty="0" smtClean="0">
                <a:solidFill>
                  <a:srgbClr val="FF0000"/>
                </a:solidFill>
              </a:rPr>
              <a:t>一个不等式约束</a:t>
            </a:r>
            <a:r>
              <a:rPr lang="zh-CN" altLang="en-US" dirty="0" smtClean="0"/>
              <a:t>的简单情况，即：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1650" y="2913319"/>
            <a:ext cx="3547250" cy="2212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1216933" y="1481961"/>
                <a:ext cx="411181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b="0" dirty="0" smtClean="0"/>
                  <a:t>            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𝑖𝑛𝑖𝑚𝑖𝑧𝑒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       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𝑠𝑢𝑏𝑗𝑒𝑐𝑡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     </m:t>
                      </m:r>
                      <m:sSub>
                        <m:sSub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altLang="zh-CN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33" y="1481961"/>
                <a:ext cx="4111812" cy="646331"/>
              </a:xfrm>
              <a:prstGeom prst="rect">
                <a:avLst/>
              </a:prstGeom>
              <a:blipFill>
                <a:blip r:embed="rId4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554" y="2274866"/>
            <a:ext cx="3628331" cy="3362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587726" y="1131639"/>
                <a:ext cx="40697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用</a:t>
                </a:r>
                <a14:m>
                  <m:oMath xmlns:m="http://schemas.openxmlformats.org/officeDocument/2006/math"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，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zh-CN" altLang="en-US" dirty="0" smtClean="0"/>
                  <a:t>，则：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726" y="1131639"/>
                <a:ext cx="4069763" cy="369332"/>
              </a:xfrm>
              <a:prstGeom prst="rect">
                <a:avLst/>
              </a:prstGeom>
              <a:blipFill>
                <a:blip r:embed="rId6"/>
                <a:stretch>
                  <a:fillRect l="-1049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699214" y="1518421"/>
                <a:ext cx="3846786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𝑖𝑛𝑓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{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|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≤0}</m:t>
                          </m:r>
                        </m:e>
                      </m:func>
                    </m:oMath>
                  </m:oMathPara>
                </a14:m>
                <a:endParaRPr lang="en-US" altLang="zh-CN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US" altLang="zh-CN" i="1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𝑖𝑛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fName>
                        <m:e>
                          <m:d>
                            <m:dPr>
                              <m:begChr m:val="{"/>
                              <m:endChr m:val="|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d>
                        </m:e>
                      </m:func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14" y="1518421"/>
                <a:ext cx="3846786" cy="923330"/>
              </a:xfrm>
              <a:prstGeom prst="rect">
                <a:avLst/>
              </a:prstGeom>
              <a:blipFill>
                <a:blip r:embed="rId7"/>
                <a:stretch>
                  <a:fillRect b="-59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587726" y="2433853"/>
                <a:ext cx="302924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下面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两图说明了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726" y="2433853"/>
                <a:ext cx="3029240" cy="369332"/>
              </a:xfrm>
              <a:prstGeom prst="rect">
                <a:avLst/>
              </a:prstGeom>
              <a:blipFill>
                <a:blip r:embed="rId8"/>
                <a:stretch>
                  <a:fillRect l="-1408"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0497" y="2922925"/>
            <a:ext cx="2859655" cy="2739309"/>
          </a:xfrm>
          <a:prstGeom prst="rect">
            <a:avLst/>
          </a:prstGeom>
        </p:spPr>
      </p:pic>
      <p:sp>
        <p:nvSpPr>
          <p:cNvPr id="19" name="右箭头 18"/>
          <p:cNvSpPr/>
          <p:nvPr/>
        </p:nvSpPr>
        <p:spPr>
          <a:xfrm>
            <a:off x="5517931" y="1776248"/>
            <a:ext cx="880609" cy="352044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4003040" y="5391807"/>
                <a:ext cx="34726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</a:rPr>
                  <a:t>的情况如左侧图所示：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040" y="5391807"/>
                <a:ext cx="3472659" cy="369332"/>
              </a:xfrm>
              <a:prstGeom prst="rect">
                <a:avLst/>
              </a:prstGeom>
              <a:blipFill>
                <a:blip r:embed="rId10"/>
                <a:stretch>
                  <a:fillRect l="-1230" t="-8197" r="-8084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文本框 20"/>
          <p:cNvSpPr txBox="1"/>
          <p:nvPr/>
        </p:nvSpPr>
        <p:spPr>
          <a:xfrm>
            <a:off x="4277711" y="5771933"/>
            <a:ext cx="2785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原问题为凸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301056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4716137" y="5665412"/>
            <a:ext cx="6883508" cy="721195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互补松弛条件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0496" y="1131639"/>
            <a:ext cx="7137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假设强对偶性存在（即原问题的最优解等于对偶问题的最优解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703" y="2365080"/>
            <a:ext cx="4638930" cy="20000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1216933" y="1609507"/>
                <a:ext cx="5551729" cy="6470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 smtClean="0"/>
                  <a:t>原问题最优解时自变量取值，（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）为对偶问题最优解时自变量的取值。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33" y="1609507"/>
                <a:ext cx="5551729" cy="647037"/>
              </a:xfrm>
              <a:prstGeom prst="rect">
                <a:avLst/>
              </a:prstGeom>
              <a:blipFill>
                <a:blip r:embed="rId4"/>
                <a:stretch>
                  <a:fillRect l="-769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7628369" y="2376662"/>
                <a:ext cx="3457904" cy="17935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强对偶性，对偶间隙为</a:t>
                </a:r>
                <a:r>
                  <a:rPr lang="en-US" altLang="zh-CN" dirty="0" smtClean="0"/>
                  <a:t>0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 smtClean="0"/>
                  <a:t>对偶函数的定义</a:t>
                </a:r>
                <a:endParaRPr lang="en-US" altLang="zh-CN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为</a:t>
                </a:r>
                <a:r>
                  <a:rPr lang="zh-CN" altLang="en-US" dirty="0"/>
                  <a:t>最优解时自变量</a:t>
                </a:r>
                <a:r>
                  <a:rPr lang="zh-CN" altLang="en-US" dirty="0" smtClean="0"/>
                  <a:t>取值</a:t>
                </a:r>
                <a:endParaRPr lang="en-US" altLang="zh-CN" dirty="0" smtClean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)≤0</m:t>
                    </m:r>
                  </m:oMath>
                </a14:m>
                <a:endParaRPr lang="zh-CN" altLang="en-US" i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8369" y="2376662"/>
                <a:ext cx="3457904" cy="1793568"/>
              </a:xfrm>
              <a:prstGeom prst="rect">
                <a:avLst/>
              </a:prstGeom>
              <a:blipFill>
                <a:blip r:embed="rId5"/>
                <a:stretch>
                  <a:fillRect l="-1056" b="-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8369" y="1210904"/>
            <a:ext cx="3743824" cy="893854"/>
          </a:xfrm>
          <a:prstGeom prst="rect">
            <a:avLst/>
          </a:prstGeom>
        </p:spPr>
      </p:pic>
      <p:sp>
        <p:nvSpPr>
          <p:cNvPr id="12" name="右箭头 11"/>
          <p:cNvSpPr/>
          <p:nvPr/>
        </p:nvSpPr>
        <p:spPr>
          <a:xfrm>
            <a:off x="6447025" y="2922990"/>
            <a:ext cx="966952" cy="567559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16933" y="4544034"/>
            <a:ext cx="2514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dirty="0"/>
              <a:t>一</a:t>
            </a:r>
            <a:r>
              <a:rPr lang="zh-CN" altLang="en-US" dirty="0" smtClean="0"/>
              <a:t>个重要的结论：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7169" y="5130322"/>
            <a:ext cx="1854003" cy="84336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6136" y="4843950"/>
            <a:ext cx="4327306" cy="60287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73623" y="5753816"/>
            <a:ext cx="2718019" cy="54203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13725" y="5771974"/>
            <a:ext cx="3305175" cy="523875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>
            <a:off x="3913168" y="5405119"/>
            <a:ext cx="723339" cy="293767"/>
          </a:xfrm>
          <a:prstGeom prst="right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7688208" y="5819397"/>
            <a:ext cx="525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DFCFB"/>
                </a:solidFill>
                <a:latin typeface="+mj-lt"/>
              </a:rPr>
              <a:t>or</a:t>
            </a:r>
            <a:endParaRPr lang="zh-CN" altLang="en-US" dirty="0">
              <a:solidFill>
                <a:srgbClr val="FDFCFB"/>
              </a:solidFill>
              <a:latin typeface="+mj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9606110" y="4616780"/>
            <a:ext cx="1963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互补松弛条件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 complementary </a:t>
            </a:r>
            <a:r>
              <a:rPr lang="en-US" altLang="zh-CN" dirty="0" smtClean="0">
                <a:solidFill>
                  <a:srgbClr val="FF0000"/>
                </a:solidFill>
              </a:rPr>
              <a:t>slackness</a:t>
            </a:r>
            <a:r>
              <a:rPr lang="zh-CN" altLang="en-US" dirty="0" smtClean="0">
                <a:solidFill>
                  <a:srgbClr val="FF0000"/>
                </a:solidFill>
              </a:rPr>
              <a:t>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409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" grpId="0"/>
      <p:bldP spid="13" grpId="0"/>
      <p:bldP spid="18" grpId="0" animBg="1"/>
      <p:bldP spid="19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8920029" cy="401200"/>
          </a:xfrm>
        </p:spPr>
        <p:txBody>
          <a:bodyPr/>
          <a:lstStyle/>
          <a:p>
            <a:r>
              <a:rPr lang="en-US" altLang="zh-CN" dirty="0" smtClean="0"/>
              <a:t>KKT</a:t>
            </a:r>
            <a:r>
              <a:rPr lang="zh-CN" altLang="en-US" dirty="0" smtClean="0"/>
              <a:t>条件</a:t>
            </a:r>
            <a:r>
              <a:rPr lang="zh-CN" altLang="en-US" dirty="0"/>
              <a:t>（</a:t>
            </a:r>
            <a:r>
              <a:rPr lang="en-US" altLang="zh-CN" dirty="0" err="1"/>
              <a:t>Karush</a:t>
            </a:r>
            <a:r>
              <a:rPr lang="en-US" altLang="zh-CN" dirty="0"/>
              <a:t>-Kuhn-Tucker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0496" y="1131639"/>
            <a:ext cx="39106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一般的可微优化问题的</a:t>
            </a:r>
            <a:r>
              <a:rPr lang="en-US" altLang="zh-CN" dirty="0" smtClean="0"/>
              <a:t>KKT</a:t>
            </a:r>
            <a:r>
              <a:rPr lang="zh-CN" altLang="en-US" dirty="0" smtClean="0"/>
              <a:t>条件：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16933" y="1609507"/>
                <a:ext cx="5551729" cy="1201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设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 smtClean="0"/>
                  <a:t>原问题最优解时自变量取值，（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）为对偶问题最优解时自变量的取值。</a:t>
                </a:r>
                <a:endParaRPr lang="en-US" altLang="zh-CN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因为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e>
                    </m:d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关于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处取得极小值，因此函数在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处的导数为</a:t>
                </a:r>
                <a:r>
                  <a:rPr lang="en-US" altLang="zh-CN" dirty="0" smtClean="0"/>
                  <a:t>0</a:t>
                </a:r>
                <a:r>
                  <a:rPr lang="zh-CN" altLang="en-US" dirty="0" smtClean="0"/>
                  <a:t>，如下所示：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33" y="1609507"/>
                <a:ext cx="5551729" cy="1201098"/>
              </a:xfrm>
              <a:prstGeom prst="rect">
                <a:avLst/>
              </a:prstGeom>
              <a:blipFill>
                <a:blip r:embed="rId3"/>
                <a:stretch>
                  <a:fillRect l="-769" t="-2538" r="-879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2755" y="2916387"/>
            <a:ext cx="4605798" cy="80715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6543" y="3989777"/>
            <a:ext cx="9839325" cy="21717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044" y="1162580"/>
            <a:ext cx="3743824" cy="893854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657985" y="4173548"/>
            <a:ext cx="23753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</a:rPr>
              <a:t>原问题可行性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</a:rPr>
              <a:t>对偶问题可行性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</a:rPr>
              <a:t>互补松弛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>
                <a:solidFill>
                  <a:srgbClr val="FF0000"/>
                </a:solidFill>
              </a:rPr>
              <a:t>稳定性条件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061694" y="2422941"/>
                <a:ext cx="4457206" cy="120032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对于</a:t>
                </a:r>
                <a:r>
                  <a:rPr lang="zh-CN" altLang="en-US" dirty="0"/>
                  <a:t>目标函数和约束函数可微的任意优化问题，如果强对偶性成立，那么</a:t>
                </a:r>
                <a:r>
                  <a:rPr lang="zh-CN" altLang="en-US" dirty="0" smtClean="0"/>
                  <a:t>任何</a:t>
                </a:r>
                <a:r>
                  <a:rPr lang="zh-CN" altLang="en-US" dirty="0"/>
                  <a:t>一对原问题</a:t>
                </a:r>
                <a:r>
                  <a:rPr lang="zh-CN" altLang="en-US" dirty="0" smtClean="0"/>
                  <a:t>最优解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/>
                  <a:t>和</a:t>
                </a:r>
                <a:r>
                  <a:rPr lang="zh-CN" altLang="en-US" dirty="0"/>
                  <a:t>对偶问题</a:t>
                </a:r>
                <a:r>
                  <a:rPr lang="zh-CN" altLang="en-US" dirty="0" smtClean="0"/>
                  <a:t>最优解（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/>
                  <a:t>）必须满足KKT</a:t>
                </a:r>
                <a:r>
                  <a:rPr lang="zh-CN" altLang="en-US" dirty="0" smtClean="0"/>
                  <a:t>条件（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必要条件</a:t>
                </a:r>
                <a:r>
                  <a:rPr lang="zh-CN" altLang="en-US" dirty="0" smtClean="0"/>
                  <a:t>）。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1694" y="2422941"/>
                <a:ext cx="4457206" cy="1200329"/>
              </a:xfrm>
              <a:prstGeom prst="rect">
                <a:avLst/>
              </a:prstGeom>
              <a:blipFill>
                <a:blip r:embed="rId7"/>
                <a:stretch>
                  <a:fillRect l="-954" t="-2010" r="-5995" b="-65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598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1216933" y="347251"/>
            <a:ext cx="10008935" cy="401200"/>
          </a:xfrm>
        </p:spPr>
        <p:txBody>
          <a:bodyPr/>
          <a:lstStyle/>
          <a:p>
            <a:r>
              <a:rPr lang="en-US" altLang="zh-CN" dirty="0" smtClean="0"/>
              <a:t>KKT</a:t>
            </a:r>
            <a:r>
              <a:rPr lang="zh-CN" altLang="en-US" dirty="0" smtClean="0"/>
              <a:t>条件（</a:t>
            </a:r>
            <a:r>
              <a:rPr lang="en-US" altLang="zh-CN" dirty="0" err="1" smtClean="0"/>
              <a:t>Karush</a:t>
            </a:r>
            <a:r>
              <a:rPr lang="en-US" altLang="zh-CN" dirty="0" smtClean="0"/>
              <a:t>-Kuhn-Tucker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50496" y="1131639"/>
            <a:ext cx="3259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凸问题的</a:t>
            </a:r>
            <a:r>
              <a:rPr lang="en-US" altLang="zh-CN" dirty="0" smtClean="0"/>
              <a:t>KKT</a:t>
            </a:r>
            <a:r>
              <a:rPr lang="zh-CN" altLang="en-US" dirty="0" smtClean="0"/>
              <a:t>条件：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216933" y="1609507"/>
                <a:ext cx="5551729" cy="657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是</m:t>
                    </m:r>
                  </m:oMath>
                </a14:m>
                <a:r>
                  <a:rPr lang="zh-CN" altLang="en-US" dirty="0" smtClean="0"/>
                  <a:t>凸函数</a:t>
                </a:r>
                <a:r>
                  <a:rPr lang="zh-CN" altLang="en-US" i="1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 smtClean="0"/>
                  <a:t>是仿射函数（即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该问题为凸问题</a:t>
                </a:r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marL="285750" indent="-285750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 smtClean="0"/>
                  <a:t>,</a:t>
                </a:r>
                <a:r>
                  <a:rPr lang="zh-CN" alt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满足</a:t>
                </a:r>
                <a:r>
                  <a:rPr lang="en-US" altLang="zh-CN" dirty="0" smtClean="0"/>
                  <a:t>KKT</a:t>
                </a:r>
                <a:r>
                  <a:rPr lang="zh-CN" altLang="en-US" dirty="0" smtClean="0"/>
                  <a:t>条件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6933" y="1609507"/>
                <a:ext cx="5551729" cy="657616"/>
              </a:xfrm>
              <a:prstGeom prst="rect">
                <a:avLst/>
              </a:prstGeom>
              <a:blipFill>
                <a:blip r:embed="rId2"/>
                <a:stretch>
                  <a:fillRect l="-769" t="-4630" b="-13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044" y="1162580"/>
            <a:ext cx="3743824" cy="8938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387" y="3883027"/>
            <a:ext cx="9344025" cy="23526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588287" y="2767621"/>
                <a:ext cx="4389471" cy="6576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 smtClean="0"/>
                  <a:t>则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和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acc>
                    <m:r>
                      <a:rPr lang="en-US" altLang="zh-CN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̃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分别</m:t>
                    </m:r>
                  </m:oMath>
                </a14:m>
                <a:r>
                  <a:rPr lang="zh-CN" altLang="en-US" dirty="0" smtClean="0"/>
                  <a:t>为原问题最优和对偶问题最优，且对偶间隙为</a:t>
                </a:r>
                <a:r>
                  <a:rPr lang="en-US" altLang="zh-CN" dirty="0" smtClean="0"/>
                  <a:t>0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8287" y="2767621"/>
                <a:ext cx="4389471" cy="657616"/>
              </a:xfrm>
              <a:prstGeom prst="rect">
                <a:avLst/>
              </a:prstGeom>
              <a:blipFill>
                <a:blip r:embed="rId5"/>
                <a:stretch>
                  <a:fillRect l="-1108" t="-1818" r="-970" b="-1272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下箭头 12"/>
          <p:cNvSpPr/>
          <p:nvPr/>
        </p:nvSpPr>
        <p:spPr>
          <a:xfrm>
            <a:off x="3563007" y="2267123"/>
            <a:ext cx="440033" cy="360463"/>
          </a:xfrm>
          <a:prstGeom prst="downArrow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560722" y="2185764"/>
                <a:ext cx="5108028" cy="147732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dirty="0" smtClean="0"/>
                  <a:t>若某个凸优化问题具有可微的目标函数和约束函数，且其满足Slater 条件，那么KKT</a:t>
                </a:r>
                <a:r>
                  <a:rPr lang="zh-CN" altLang="en-US" dirty="0"/>
                  <a:t>条件是最优性的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充要条件</a:t>
                </a:r>
                <a:r>
                  <a:rPr lang="zh-CN" altLang="en-US" dirty="0" smtClean="0"/>
                  <a:t>（Slater </a:t>
                </a:r>
                <a:r>
                  <a:rPr lang="zh-CN" altLang="en-US" dirty="0"/>
                  <a:t>条件</a:t>
                </a:r>
                <a:r>
                  <a:rPr lang="zh-CN" altLang="en-US" dirty="0" smtClean="0"/>
                  <a:t>意味着对偶间隙</a:t>
                </a:r>
                <a:r>
                  <a:rPr lang="zh-CN" altLang="en-US" dirty="0"/>
                  <a:t>为</a:t>
                </a:r>
                <a:r>
                  <a:rPr lang="zh-CN" altLang="en-US" dirty="0" smtClean="0"/>
                  <a:t>零，因此当且仅当存在 (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zh-CN" altLang="en-US" dirty="0" smtClean="0"/>
                  <a:t>,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i="1" dirty="0">
                        <a:latin typeface="Cambria Math" panose="02040503050406030204" pitchFamily="18" charset="0"/>
                      </a:rPr>
                      <m:t>u</m:t>
                    </m:r>
                  </m:oMath>
                </a14:m>
                <a:r>
                  <a:rPr lang="zh-CN" altLang="en-US" dirty="0" smtClean="0"/>
                  <a:t>) 以及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 smtClean="0"/>
                  <a:t>满足</a:t>
                </a:r>
                <a:r>
                  <a:rPr lang="zh-CN" altLang="en-US" dirty="0"/>
                  <a:t>KKT</a:t>
                </a:r>
                <a:r>
                  <a:rPr lang="zh-CN" altLang="en-US" dirty="0" smtClean="0"/>
                  <a:t>条件，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是原问题</a:t>
                </a:r>
                <a:r>
                  <a:rPr lang="zh-CN" altLang="en-US" dirty="0" smtClean="0"/>
                  <a:t>最优解 ）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0722" y="2185764"/>
                <a:ext cx="5108028" cy="1477328"/>
              </a:xfrm>
              <a:prstGeom prst="rect">
                <a:avLst/>
              </a:prstGeom>
              <a:blipFill>
                <a:blip r:embed="rId6"/>
                <a:stretch>
                  <a:fillRect l="-833" t="-2049" r="-2500" b="-532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318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图示说明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662" y="1292132"/>
            <a:ext cx="8817069" cy="4726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7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630A25D-54A2-47A7-A1D9-67F51051949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 smtClean="0">
                <a:ea typeface="+mn-ea"/>
                <a:cs typeface="+mn-ea"/>
              </a:rPr>
              <a:t>参考及推荐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53616C-FAE8-48CF-AF77-95D7660B356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en-US" altLang="zh-CN" spc="400" dirty="0" smtClean="0">
                <a:solidFill>
                  <a:prstClr val="white">
                    <a:lumMod val="75000"/>
                  </a:prstClr>
                </a:solidFill>
                <a:cs typeface="+mn-ea"/>
              </a:rPr>
              <a:t>Reference &amp; Recommendation</a:t>
            </a:r>
            <a:endParaRPr lang="en-US" altLang="zh-CN" sz="1000" spc="400" dirty="0">
              <a:solidFill>
                <a:prstClr val="white">
                  <a:lumMod val="75000"/>
                </a:prstClr>
              </a:solidFill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3CD82FA-1034-4F70-A81D-13F4339A0A1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3CAD305-64C4-4669-8ACE-2E165C5E8A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04797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77004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287D40A7-0777-4476-A14D-86544C52779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A56575-F072-49D2-A3F8-5CDC23BF8830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846CA228-E5CA-4CE2-A897-E426FAAE137C}"/>
              </a:ext>
            </a:extLst>
          </p:cNvPr>
          <p:cNvPicPr>
            <a:picLocks/>
          </p:cNvPicPr>
          <p:nvPr/>
        </p:nvPicPr>
        <p:blipFill>
          <a:blip r:embed="rId3" cstate="hq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567358" y="1162785"/>
            <a:ext cx="4964242" cy="4964230"/>
          </a:xfrm>
          <a:custGeom>
            <a:avLst/>
            <a:gdLst>
              <a:gd name="connsiteX0" fmla="*/ 1026607 w 2053214"/>
              <a:gd name="connsiteY0" fmla="*/ 0 h 2053210"/>
              <a:gd name="connsiteX1" fmla="*/ 2053214 w 2053214"/>
              <a:gd name="connsiteY1" fmla="*/ 1026605 h 2053210"/>
              <a:gd name="connsiteX2" fmla="*/ 1026607 w 2053214"/>
              <a:gd name="connsiteY2" fmla="*/ 2053210 h 2053210"/>
              <a:gd name="connsiteX3" fmla="*/ 0 w 2053214"/>
              <a:gd name="connsiteY3" fmla="*/ 1026605 h 2053210"/>
              <a:gd name="connsiteX4" fmla="*/ 1026607 w 2053214"/>
              <a:gd name="connsiteY4" fmla="*/ 0 h 2053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214" h="2053210">
                <a:moveTo>
                  <a:pt x="1026607" y="0"/>
                </a:moveTo>
                <a:cubicBezTo>
                  <a:pt x="1593586" y="0"/>
                  <a:pt x="2053214" y="459627"/>
                  <a:pt x="2053214" y="1026605"/>
                </a:cubicBezTo>
                <a:cubicBezTo>
                  <a:pt x="2053214" y="1593583"/>
                  <a:pt x="1593586" y="2053210"/>
                  <a:pt x="1026607" y="2053210"/>
                </a:cubicBezTo>
                <a:cubicBezTo>
                  <a:pt x="459628" y="2053210"/>
                  <a:pt x="0" y="1593583"/>
                  <a:pt x="0" y="1026605"/>
                </a:cubicBezTo>
                <a:cubicBezTo>
                  <a:pt x="0" y="459627"/>
                  <a:pt x="459628" y="0"/>
                  <a:pt x="1026607" y="0"/>
                </a:cubicBezTo>
                <a:close/>
              </a:path>
            </a:pathLst>
          </a:cu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4AB26A-521B-4A78-8F00-E4FBDE9C7AD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3" name="AutoShape 2" descr="http://deanhan.com/2018/01/17/convex/boyd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615" y="1459879"/>
            <a:ext cx="3499339" cy="45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742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推荐的学习之路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84738" y="1696915"/>
            <a:ext cx="101814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/>
              <a:t>复习</a:t>
            </a:r>
            <a:r>
              <a:rPr lang="zh-CN" altLang="en-US" sz="2000" dirty="0"/>
              <a:t>线性代数和（少量）高等数学的</a:t>
            </a:r>
            <a:r>
              <a:rPr lang="zh-CN" altLang="en-US" sz="2000" dirty="0" smtClean="0"/>
              <a:t>知识（推荐</a:t>
            </a:r>
            <a:r>
              <a:rPr lang="en-US" altLang="zh-CN" sz="2000" dirty="0" smtClean="0"/>
              <a:t>MIT</a:t>
            </a:r>
            <a:r>
              <a:rPr lang="zh-CN" altLang="en-US" sz="2000" dirty="0" smtClean="0"/>
              <a:t>的</a:t>
            </a:r>
            <a:r>
              <a:rPr lang="en-US" altLang="zh-CN" dirty="0" err="1" smtClean="0"/>
              <a:t>Strang</a:t>
            </a:r>
            <a:r>
              <a:rPr lang="zh-CN" altLang="en-US" dirty="0"/>
              <a:t>教授</a:t>
            </a:r>
            <a:r>
              <a:rPr lang="zh-CN" altLang="en-US" sz="2000" dirty="0" smtClean="0"/>
              <a:t>的线性代数课）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/>
              <a:t>学习中科大凌青老师（已</a:t>
            </a:r>
            <a:r>
              <a:rPr lang="zh-CN" altLang="en-US" sz="2000" dirty="0" smtClean="0"/>
              <a:t>跳槽到中山）</a:t>
            </a:r>
            <a:r>
              <a:rPr lang="zh-CN" altLang="en-US" sz="2000" dirty="0" smtClean="0"/>
              <a:t>的凸优化课程视频（初学者有人讲解比较好）</a:t>
            </a: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endParaRPr lang="en-US" altLang="zh-CN" sz="2000" dirty="0" smtClean="0"/>
          </a:p>
          <a:p>
            <a:pPr marL="342900" indent="-342900">
              <a:buFont typeface="+mj-lt"/>
              <a:buAutoNum type="arabicPeriod"/>
            </a:pPr>
            <a:endParaRPr lang="en-US" altLang="zh-CN" sz="2000" dirty="0"/>
          </a:p>
          <a:p>
            <a:pPr marL="342900" indent="-342900">
              <a:buFont typeface="+mj-lt"/>
              <a:buAutoNum type="arabicPeriod"/>
            </a:pPr>
            <a:r>
              <a:rPr lang="zh-CN" altLang="en-US" sz="2000" dirty="0" smtClean="0"/>
              <a:t>阅读</a:t>
            </a:r>
            <a:r>
              <a:rPr lang="en-US" altLang="zh-CN" dirty="0"/>
              <a:t>Boyd</a:t>
            </a:r>
            <a:r>
              <a:rPr lang="zh-CN" altLang="en-US" dirty="0" smtClean="0"/>
              <a:t>教授所</a:t>
            </a:r>
            <a:r>
              <a:rPr lang="zh-CN" altLang="en-US" dirty="0"/>
              <a:t>著的</a:t>
            </a:r>
            <a:r>
              <a:rPr lang="en-US" altLang="zh-CN" dirty="0"/>
              <a:t>《Convex Optimization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（中科大的课程是按照这本书的编排所讲述的，学习完视频后再看这本书应该比较容易理解）或者另一本入门</a:t>
            </a:r>
            <a:r>
              <a:rPr lang="zh-CN" altLang="en-US" dirty="0"/>
              <a:t>书籍</a:t>
            </a:r>
            <a:r>
              <a:rPr lang="en-US" altLang="zh-CN" dirty="0"/>
              <a:t>《Optimization Model</a:t>
            </a:r>
            <a:r>
              <a:rPr lang="en-US" altLang="zh-CN" dirty="0" smtClean="0"/>
              <a:t>》</a:t>
            </a:r>
            <a:r>
              <a:rPr lang="zh-CN" altLang="en-US" dirty="0" smtClean="0"/>
              <a:t>（</a:t>
            </a:r>
            <a:r>
              <a:rPr lang="zh-CN" altLang="en-US" dirty="0"/>
              <a:t>美国加州大学伯克利分校上课的</a:t>
            </a:r>
            <a:r>
              <a:rPr lang="zh-CN" altLang="en-US" dirty="0" smtClean="0"/>
              <a:t>教材，据说讲的很简单，适合初学者）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415562" y="2270620"/>
            <a:ext cx="967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2"/>
              </a:rPr>
              <a:t>https://ocw.mit.edu/courses/mathematics/18-06sc-linear-algebra-fall-2011/resource-index/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415562" y="3510281"/>
            <a:ext cx="77284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hlinkClick r:id="rId3"/>
              </a:rPr>
              <a:t>https://www.bilibili.com/video/av40868517/?redirectFrom=h5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82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背景介绍</a:t>
            </a:r>
            <a:endParaRPr lang="zh-CN" altLang="en-US" dirty="0">
              <a:ea typeface="+mn-ea"/>
              <a:cs typeface="+mn-ea"/>
            </a:endParaRP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29CDF616-2CE0-46D4-8F70-CAB25B835CC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-190501" y="4857350"/>
            <a:ext cx="5368944" cy="424732"/>
          </a:xfrm>
        </p:spPr>
        <p:txBody>
          <a:bodyPr/>
          <a:lstStyle/>
          <a:p>
            <a:r>
              <a:rPr lang="en-US" altLang="zh-CN" spc="500" dirty="0" smtClean="0">
                <a:solidFill>
                  <a:prstClr val="white">
                    <a:lumMod val="75000"/>
                  </a:prstClr>
                </a:solidFill>
                <a:cs typeface="+mn-ea"/>
              </a:rPr>
              <a:t> </a:t>
            </a:r>
            <a:r>
              <a:rPr lang="en-US" altLang="zh-CN" spc="500" dirty="0">
                <a:solidFill>
                  <a:prstClr val="white">
                    <a:lumMod val="75000"/>
                  </a:prstClr>
                </a:solidFill>
                <a:cs typeface="+mn-ea"/>
              </a:rPr>
              <a:t>Background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52958" y="2293482"/>
            <a:ext cx="5798382" cy="878840"/>
          </a:xfrm>
        </p:spPr>
        <p:txBody>
          <a:bodyPr/>
          <a:lstStyle/>
          <a:p>
            <a:r>
              <a:rPr lang="zh-CN" altLang="en-US" sz="6000" dirty="0" smtClean="0"/>
              <a:t>谢谢大家！</a:t>
            </a:r>
            <a:endParaRPr lang="zh-CN" altLang="en-US" sz="60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D5FA163-6CE9-4D33-8CBC-69C3D0A9823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7504" y="3466664"/>
            <a:ext cx="5798382" cy="338554"/>
          </a:xfrm>
        </p:spPr>
        <p:txBody>
          <a:bodyPr/>
          <a:lstStyle/>
          <a:p>
            <a:r>
              <a:rPr lang="en-US" altLang="zh-CN" sz="1600" spc="450" dirty="0"/>
              <a:t>Thanks For Your Guidance 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D7C0CDE-6CC9-45A4-8B54-AB80B2EA7DEA}"/>
              </a:ext>
            </a:extLst>
          </p:cNvPr>
          <p:cNvSpPr/>
          <p:nvPr/>
        </p:nvSpPr>
        <p:spPr>
          <a:xfrm>
            <a:off x="652958" y="4379642"/>
            <a:ext cx="2506802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2"/>
                </a:solidFill>
                <a:latin typeface="Arial"/>
                <a:cs typeface="+mn-ea"/>
              </a:rPr>
              <a:t>报告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rial"/>
                <a:cs typeface="+mn-ea"/>
              </a:rPr>
              <a:t>人：吴碧伟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Arial"/>
              <a:cs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925628B-DF04-4595-89D0-89AC432C36DF}"/>
              </a:ext>
            </a:extLst>
          </p:cNvPr>
          <p:cNvSpPr/>
          <p:nvPr/>
        </p:nvSpPr>
        <p:spPr>
          <a:xfrm>
            <a:off x="667504" y="4899847"/>
            <a:ext cx="3680976" cy="400110"/>
          </a:xfrm>
          <a:prstGeom prst="rect">
            <a:avLst/>
          </a:prstGeom>
        </p:spPr>
        <p:txBody>
          <a:bodyPr wrap="squar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accent1"/>
                </a:solidFill>
                <a:latin typeface="Arial"/>
                <a:cs typeface="+mn-ea"/>
              </a:rPr>
              <a:t>报告</a:t>
            </a:r>
            <a:r>
              <a:rPr kumimoji="0" lang="zh-CN" altLang="en-US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日期：</a:t>
            </a:r>
            <a:r>
              <a:rPr lang="en-US" altLang="zh-CN" sz="2000" dirty="0" smtClean="0">
                <a:solidFill>
                  <a:schemeClr val="accent1"/>
                </a:solidFill>
                <a:latin typeface="Arial"/>
                <a:cs typeface="+mn-ea"/>
              </a:rPr>
              <a:t>2020</a:t>
            </a:r>
            <a:r>
              <a:rPr kumimoji="0" lang="en-US" altLang="zh-CN" sz="200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cs typeface="+mn-ea"/>
              </a:rPr>
              <a:t>/05/22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7B1F8D-05D8-4AE9-81DE-871C24E75F0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>
                <a:ea typeface="+mn-ea"/>
                <a:cs typeface="+mn-ea"/>
              </a:rPr>
              <a:t>背景介绍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B2CBA7-79F2-4747-B300-63E1B8A3C19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103706-7C96-4B07-AC0B-BC29B4855B0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587" y="1034765"/>
            <a:ext cx="5693113" cy="190034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660" y="3218081"/>
            <a:ext cx="4314287" cy="126890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7004" y="4609799"/>
            <a:ext cx="4049943" cy="180846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2555" y="4609798"/>
            <a:ext cx="4018248" cy="180846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2555" y="3218081"/>
            <a:ext cx="5044048" cy="105648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9074519" y="1914389"/>
            <a:ext cx="2092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Infocom</a:t>
            </a:r>
            <a:r>
              <a:rPr lang="en-US" altLang="zh-CN" dirty="0" smtClean="0"/>
              <a:t> 2020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7255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背景介绍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pic>
        <p:nvPicPr>
          <p:cNvPr id="3074" name="Picture 2" descr="è®¡ç®æºç½ç»ä½ç³»ç»æ:è®¾è®¡ãå»ºæ¨¡ãåæä¸ä¼å å¾æª æ¸åå¤§å­¦åºçç¤¾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2" r="15219"/>
          <a:stretch/>
        </p:blipFill>
        <p:spPr bwMode="auto">
          <a:xfrm>
            <a:off x="1161088" y="1376622"/>
            <a:ext cx="2268933" cy="32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1689206" y="4819182"/>
            <a:ext cx="14358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计算机网络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2069960" y="5556738"/>
            <a:ext cx="7817618" cy="678964"/>
          </a:xfrm>
          <a:prstGeom prst="round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rgbClr val="FDFCFB"/>
                </a:solidFill>
              </a:rPr>
              <a:t>哪里有需要优化的目标，哪里就可以用到凸优化！</a:t>
            </a:r>
            <a:endParaRPr lang="zh-CN" altLang="en-US" sz="2000" dirty="0">
              <a:solidFill>
                <a:srgbClr val="FDFCFB"/>
              </a:solidFill>
            </a:endParaRPr>
          </a:p>
        </p:txBody>
      </p:sp>
      <p:pic>
        <p:nvPicPr>
          <p:cNvPr id="3076" name="Picture 4" descr="https://img3.doubanio.com/view/subject/l/public/s572588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00"/>
          <a:stretch/>
        </p:blipFill>
        <p:spPr bwMode="auto">
          <a:xfrm>
            <a:off x="4651937" y="1376622"/>
            <a:ext cx="2411909" cy="3230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/>
          <p:cNvSpPr txBox="1"/>
          <p:nvPr/>
        </p:nvSpPr>
        <p:spPr>
          <a:xfrm>
            <a:off x="5356853" y="4819182"/>
            <a:ext cx="1002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博弈论</a:t>
            </a:r>
            <a:endParaRPr lang="zh-CN" altLang="en-US" dirty="0"/>
          </a:p>
        </p:txBody>
      </p:sp>
      <p:pic>
        <p:nvPicPr>
          <p:cNvPr id="3078" name="Picture 6" descr="https://img1.doubanio.com/view/subject/l/public/s28735609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7" r="6584"/>
          <a:stretch/>
        </p:blipFill>
        <p:spPr bwMode="auto">
          <a:xfrm>
            <a:off x="8264129" y="1376622"/>
            <a:ext cx="2391509" cy="321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8912888" y="4824650"/>
            <a:ext cx="1224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机器学习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575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背景介绍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pic>
        <p:nvPicPr>
          <p:cNvPr id="1026" name="Picture 2" descr="https://bkimg.cdn.bcebos.com/pic/0bd162d9f2d3572c37bb5ff18113632762d0c346?x-bce-process=image/watermark,g_7,image_d2F0ZXIvYmFpa2U5Mg==,xp_5,yp_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96" y="1825385"/>
            <a:ext cx="6321181" cy="412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068515" y="5486400"/>
            <a:ext cx="1019908" cy="430823"/>
          </a:xfrm>
          <a:prstGeom prst="rect">
            <a:avLst/>
          </a:prstGeom>
          <a:solidFill>
            <a:srgbClr val="FDFCFB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216933" y="1167469"/>
            <a:ext cx="3990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凸</a:t>
            </a:r>
            <a:r>
              <a:rPr lang="zh-CN" altLang="en-US" dirty="0" smtClean="0"/>
              <a:t>优化要解决的是一类</a:t>
            </a:r>
            <a:r>
              <a:rPr lang="zh-CN" altLang="en-US" dirty="0" smtClean="0">
                <a:solidFill>
                  <a:srgbClr val="FF0000"/>
                </a:solidFill>
              </a:rPr>
              <a:t>简单</a:t>
            </a:r>
            <a:r>
              <a:rPr lang="zh-CN" altLang="en-US" dirty="0" smtClean="0"/>
              <a:t>的问题</a:t>
            </a:r>
            <a:endParaRPr lang="zh-CN" altLang="en-US" dirty="0"/>
          </a:p>
        </p:txBody>
      </p:sp>
      <p:sp>
        <p:nvSpPr>
          <p:cNvPr id="7" name="圆角矩形 6"/>
          <p:cNvSpPr/>
          <p:nvPr/>
        </p:nvSpPr>
        <p:spPr>
          <a:xfrm>
            <a:off x="8402026" y="4950069"/>
            <a:ext cx="747347" cy="272562"/>
          </a:xfrm>
          <a:prstGeom prst="roundRect">
            <a:avLst/>
          </a:prstGeom>
          <a:solidFill>
            <a:srgbClr val="FDFCFB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260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凸集的概念</a:t>
            </a:r>
            <a:endParaRPr lang="zh-CN" altLang="en-US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94C8B3E-7F26-48C7-B7D4-7E86A8E9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 smtClean="0"/>
              <a:t>Convex Sets</a:t>
            </a:r>
            <a:endParaRPr lang="en-US" altLang="zh-CN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凸集（</a:t>
            </a:r>
            <a:r>
              <a:rPr lang="en-US" altLang="zh-CN" dirty="0" smtClean="0"/>
              <a:t>Convex Sets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852" y="1887773"/>
            <a:ext cx="7477711" cy="199308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085222" y="1156684"/>
            <a:ext cx="8269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若集合</a:t>
            </a:r>
            <a:r>
              <a:rPr lang="en-US" altLang="zh-CN" dirty="0"/>
              <a:t>C</a:t>
            </a:r>
            <a:r>
              <a:rPr lang="zh-CN" altLang="en-US" dirty="0"/>
              <a:t>被称为凸集</a:t>
            </a:r>
            <a:r>
              <a:rPr lang="zh-CN" altLang="en-US" dirty="0" smtClean="0"/>
              <a:t>，</a:t>
            </a:r>
            <a:r>
              <a:rPr lang="zh-CN" altLang="en-US" dirty="0"/>
              <a:t>则</a:t>
            </a:r>
            <a:r>
              <a:rPr lang="en-US" altLang="zh-CN" dirty="0" smtClean="0"/>
              <a:t>C</a:t>
            </a:r>
            <a:r>
              <a:rPr lang="zh-CN" altLang="en-US" dirty="0"/>
              <a:t>中</a:t>
            </a:r>
            <a:r>
              <a:rPr lang="zh-CN" altLang="en-US" dirty="0">
                <a:solidFill>
                  <a:srgbClr val="FF0000"/>
                </a:solidFill>
              </a:rPr>
              <a:t>任意两点</a:t>
            </a:r>
            <a:r>
              <a:rPr lang="zh-CN" altLang="en-US" dirty="0"/>
              <a:t>间的</a:t>
            </a:r>
            <a:r>
              <a:rPr lang="zh-CN" altLang="en-US" dirty="0">
                <a:solidFill>
                  <a:srgbClr val="FF0000"/>
                </a:solidFill>
              </a:rPr>
              <a:t>线段</a:t>
            </a:r>
            <a:r>
              <a:rPr lang="zh-CN" altLang="en-US" dirty="0"/>
              <a:t>仍然在</a:t>
            </a:r>
            <a:r>
              <a:rPr lang="en-US" altLang="zh-CN" dirty="0"/>
              <a:t>C</a:t>
            </a:r>
            <a:r>
              <a:rPr lang="zh-CN" altLang="en-US" dirty="0" smtClean="0"/>
              <a:t>中。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85222" y="4080651"/>
            <a:ext cx="2542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 smtClean="0"/>
              <a:t>凸集的形式化表示：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506881" y="4728121"/>
                <a:ext cx="63758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Ø"/>
                </a:pPr>
                <a:r>
                  <a:rPr lang="zh-CN" altLang="en-US" dirty="0" smtClean="0"/>
                  <a:t>对于任意的两点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altLang="zh-CN" i="1" dirty="0" smtClean="0"/>
                  <a:t>, </a:t>
                </a:r>
                <a:r>
                  <a:rPr lang="zh-CN" altLang="en-US" dirty="0" smtClean="0"/>
                  <a:t>和满足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zh-CN" altLang="en-US" dirty="0" smtClean="0"/>
                  <a:t>的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dirty="0" smtClean="0"/>
                  <a:t>，都有：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6881" y="4728121"/>
                <a:ext cx="6375878" cy="369332"/>
              </a:xfrm>
              <a:prstGeom prst="rect">
                <a:avLst/>
              </a:prstGeom>
              <a:blipFill>
                <a:blip r:embed="rId3"/>
                <a:stretch>
                  <a:fillRect l="-574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6275" y="5375591"/>
            <a:ext cx="32194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871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 smtClean="0"/>
              <a:t>一些重要的凸集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 smtClean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284364" y="1086104"/>
                <a:ext cx="8852598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空集 ∅，单个点，全空间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=1,2,···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altLang="zh-CN" dirty="0" smtClean="0"/>
                  <a:t>  </a:t>
                </a:r>
                <a:r>
                  <a:rPr lang="zh-CN" altLang="en-US" dirty="0" smtClean="0"/>
                  <a:t>（例如向量</a:t>
                </a:r>
                <a:r>
                  <a:rPr lang="en-US" altLang="zh-CN" dirty="0" smtClean="0"/>
                  <a:t>[1,2,1]</a:t>
                </a:r>
                <a:r>
                  <a:rPr lang="zh-CN" altLang="en-US" dirty="0" smtClean="0"/>
                  <a:t>属于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/>
                  <a:t>）</a:t>
                </a:r>
                <a:endParaRPr lang="en-US" altLang="zh-CN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b="0" dirty="0" smtClean="0"/>
                  <a:t>任意一条直线，任意一条射线，任意一条线段（函数的自变量连续的取值范围）</a:t>
                </a:r>
                <a:endParaRPr lang="en-US" altLang="zh-CN" b="0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dirty="0" smtClean="0"/>
                  <a:t>空间上的球体，椭球体（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dirty="0" smtClean="0"/>
                  <a:t>上的圆和椭圆，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dirty="0" smtClean="0"/>
                  <a:t>上的球和椭球）</a:t>
                </a:r>
                <a:endParaRPr lang="en-US" altLang="zh-CN" b="0" dirty="0" smtClean="0"/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 smtClean="0"/>
                  <a:t>超平面和半空间</a:t>
                </a:r>
                <a:endParaRPr lang="en-US" altLang="zh-CN" b="0" dirty="0" smtClean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364" y="1086104"/>
                <a:ext cx="8852598" cy="1754326"/>
              </a:xfrm>
              <a:prstGeom prst="rect">
                <a:avLst/>
              </a:prstGeom>
              <a:blipFill>
                <a:blip r:embed="rId3"/>
                <a:stretch>
                  <a:fillRect l="-482" b="-17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189" y="4103308"/>
            <a:ext cx="3217934" cy="193940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7816" y="3882051"/>
            <a:ext cx="3145134" cy="2575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3998" y="2914893"/>
            <a:ext cx="4411561" cy="59386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3189" y="2896579"/>
            <a:ext cx="2270425" cy="658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69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2281</TotalTime>
  <Words>1452</Words>
  <Application>Microsoft Office PowerPoint</Application>
  <PresentationFormat>宽屏</PresentationFormat>
  <Paragraphs>271</Paragraphs>
  <Slides>30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等线</vt:lpstr>
      <vt:lpstr>宋体</vt:lpstr>
      <vt:lpstr>Microsoft YaHei</vt:lpstr>
      <vt:lpstr>Microsoft YaHei</vt:lpstr>
      <vt:lpstr>Arial</vt:lpstr>
      <vt:lpstr>Calibri</vt:lpstr>
      <vt:lpstr>Cambria Math</vt:lpstr>
      <vt:lpstr>Century Gothic</vt:lpstr>
      <vt:lpstr>Segoe UI</vt:lpstr>
      <vt:lpstr>Segoe UI Light</vt:lpstr>
      <vt:lpstr>Wingdings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wbw</cp:lastModifiedBy>
  <cp:revision>158</cp:revision>
  <dcterms:created xsi:type="dcterms:W3CDTF">2019-03-11T14:11:26Z</dcterms:created>
  <dcterms:modified xsi:type="dcterms:W3CDTF">2020-05-22T08:29:17Z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2019-04-12T02:41:52.0160681Z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69373f4c-3b11-4ae9-a932-ee563e5098c6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